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3"/>
  </p:notesMasterIdLst>
  <p:handoutMasterIdLst>
    <p:handoutMasterId r:id="rId34"/>
  </p:handoutMasterIdLst>
  <p:sldIdLst>
    <p:sldId id="303" r:id="rId2"/>
    <p:sldId id="420" r:id="rId3"/>
    <p:sldId id="330" r:id="rId4"/>
    <p:sldId id="331" r:id="rId5"/>
    <p:sldId id="447" r:id="rId6"/>
    <p:sldId id="450" r:id="rId7"/>
    <p:sldId id="451" r:id="rId8"/>
    <p:sldId id="452" r:id="rId9"/>
    <p:sldId id="461" r:id="rId10"/>
    <p:sldId id="462" r:id="rId11"/>
    <p:sldId id="432" r:id="rId12"/>
    <p:sldId id="458" r:id="rId13"/>
    <p:sldId id="460" r:id="rId14"/>
    <p:sldId id="430" r:id="rId15"/>
    <p:sldId id="431" r:id="rId16"/>
    <p:sldId id="456" r:id="rId17"/>
    <p:sldId id="434" r:id="rId18"/>
    <p:sldId id="444" r:id="rId19"/>
    <p:sldId id="446" r:id="rId20"/>
    <p:sldId id="437" r:id="rId21"/>
    <p:sldId id="332" r:id="rId22"/>
    <p:sldId id="454" r:id="rId23"/>
    <p:sldId id="429" r:id="rId24"/>
    <p:sldId id="426" r:id="rId25"/>
    <p:sldId id="428" r:id="rId26"/>
    <p:sldId id="448" r:id="rId27"/>
    <p:sldId id="433" r:id="rId28"/>
    <p:sldId id="435" r:id="rId29"/>
    <p:sldId id="436" r:id="rId30"/>
    <p:sldId id="439" r:id="rId31"/>
    <p:sldId id="438" r:id="rId3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BB"/>
    <a:srgbClr val="00C7B1"/>
    <a:srgbClr val="666666"/>
    <a:srgbClr val="828383"/>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5"/>
    <p:restoredTop sz="93674"/>
  </p:normalViewPr>
  <p:slideViewPr>
    <p:cSldViewPr snapToGrid="0" snapToObjects="1">
      <p:cViewPr>
        <p:scale>
          <a:sx n="61" d="100"/>
          <a:sy n="61" d="100"/>
        </p:scale>
        <p:origin x="1360" y="1168"/>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2/13/19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2/13/19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robability_density_function" TargetMode="External"/><Relationship Id="rId5" Type="http://schemas.openxmlformats.org/officeDocument/2006/relationships/hyperlink" Target="https://en.wikipedia.org/wiki/Conditional_probability" TargetMode="External"/><Relationship Id="rId6" Type="http://schemas.openxmlformats.org/officeDocument/2006/relationships/hyperlink" Target="https://en.wikipedia.org/wiki/Joint_distribution" TargetMode="External"/><Relationship Id="rId7" Type="http://schemas.openxmlformats.org/officeDocument/2006/relationships/hyperlink" Target="https://en.wikipedia.org/wiki/Bayes'_rule"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robability_density_function" TargetMode="External"/><Relationship Id="rId5" Type="http://schemas.openxmlformats.org/officeDocument/2006/relationships/hyperlink" Target="https://en.wikipedia.org/wiki/Conditional_probability" TargetMode="External"/><Relationship Id="rId6" Type="http://schemas.openxmlformats.org/officeDocument/2006/relationships/hyperlink" Target="https://en.wikipedia.org/wiki/Joint_distribution" TargetMode="External"/><Relationship Id="rId7" Type="http://schemas.openxmlformats.org/officeDocument/2006/relationships/hyperlink" Target="https://en.wikipedia.org/wiki/Bayes'_rule"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Precision medicine: predicting tissue outcome on an individual patient basis using machine learning algorithms to combine </a:t>
            </a:r>
            <a:r>
              <a:rPr lang="en-US" sz="1600" b="0" i="0" kern="1200" dirty="0" err="1" smtClean="0">
                <a:solidFill>
                  <a:schemeClr val="tx1"/>
                </a:solidFill>
                <a:effectLst/>
                <a:latin typeface="Arial" charset="0"/>
                <a:ea typeface="+mn-ea"/>
                <a:cs typeface="+mn-cs"/>
              </a:rPr>
              <a:t>multiparametric</a:t>
            </a:r>
            <a:r>
              <a:rPr lang="en-US" sz="1600" b="0" i="0" kern="1200" dirty="0" smtClean="0">
                <a:solidFill>
                  <a:schemeClr val="tx1"/>
                </a:solidFill>
                <a:effectLst/>
                <a:latin typeface="Arial" charset="0"/>
                <a:ea typeface="+mn-ea"/>
                <a:cs typeface="+mn-cs"/>
              </a:rPr>
              <a:t> MRI</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1614030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deep learning for large n</a:t>
            </a:r>
            <a:r>
              <a:rPr lang="en-US" baseline="0" dirty="0" smtClean="0"/>
              <a:t> , ML for small; feature engineering—ML need to be identified by expert, DL try to learn high-level features from </a:t>
            </a:r>
            <a:r>
              <a:rPr lang="en-US" baseline="0" dirty="0" err="1" smtClean="0"/>
              <a:t>data;process</a:t>
            </a:r>
            <a:r>
              <a:rPr lang="en-US" baseline="0" dirty="0" smtClean="0"/>
              <a:t>: ML divide problems into steps: object detection, then recognition; DL: end to end; TIME: DL long time </a:t>
            </a:r>
            <a:r>
              <a:rPr lang="en-US" baseline="0" dirty="0" err="1" smtClean="0"/>
              <a:t>bc</a:t>
            </a:r>
            <a:r>
              <a:rPr lang="en-US" baseline="0" dirty="0" smtClean="0"/>
              <a:t> so many parameters; </a:t>
            </a:r>
            <a:r>
              <a:rPr lang="en-US" baseline="0" dirty="0" err="1" smtClean="0"/>
              <a:t>INter</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11</a:t>
            </a:fld>
            <a:endParaRPr lang="en-US" dirty="0"/>
          </a:p>
        </p:txBody>
      </p:sp>
    </p:spTree>
    <p:extLst>
      <p:ext uri="{BB962C8B-B14F-4D97-AF65-F5344CB8AC3E}">
        <p14:creationId xmlns:p14="http://schemas.microsoft.com/office/powerpoint/2010/main" val="160260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deep learning for large n</a:t>
            </a:r>
            <a:r>
              <a:rPr lang="en-US" baseline="0" dirty="0" smtClean="0"/>
              <a:t> , ML for small; feature engineering—ML need to be identified by expert, DL try to learn high-level features from </a:t>
            </a:r>
            <a:r>
              <a:rPr lang="en-US" baseline="0" dirty="0" err="1" smtClean="0"/>
              <a:t>data;process</a:t>
            </a:r>
            <a:r>
              <a:rPr lang="en-US" baseline="0" dirty="0" smtClean="0"/>
              <a:t>: ML divide problems into steps: object detection, then recognition; DL: end to end; TIME: DL long time </a:t>
            </a:r>
            <a:r>
              <a:rPr lang="en-US" baseline="0" dirty="0" err="1" smtClean="0"/>
              <a:t>bc</a:t>
            </a:r>
            <a:r>
              <a:rPr lang="en-US" baseline="0" dirty="0" smtClean="0"/>
              <a:t> so many parameters; </a:t>
            </a:r>
            <a:r>
              <a:rPr lang="en-US" baseline="0" dirty="0" err="1" smtClean="0"/>
              <a:t>INter</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12</a:t>
            </a:fld>
            <a:endParaRPr lang="en-US" dirty="0"/>
          </a:p>
        </p:txBody>
      </p:sp>
    </p:spTree>
    <p:extLst>
      <p:ext uri="{BB962C8B-B14F-4D97-AF65-F5344CB8AC3E}">
        <p14:creationId xmlns:p14="http://schemas.microsoft.com/office/powerpoint/2010/main" val="172420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Generative models are used in </a:t>
            </a:r>
            <a:r>
              <a:rPr lang="en-US" sz="1600" b="0" i="0" u="none" strike="noStrike" kern="1200" dirty="0" smtClean="0">
                <a:solidFill>
                  <a:schemeClr val="tx1"/>
                </a:solidFill>
                <a:effectLst/>
                <a:latin typeface="Arial" charset="0"/>
                <a:ea typeface="+mn-ea"/>
                <a:cs typeface="+mn-cs"/>
                <a:hlinkClick r:id="rId3" tooltip="Machine learning"/>
              </a:rPr>
              <a:t>machine learning</a:t>
            </a:r>
            <a:r>
              <a:rPr lang="en-US" sz="1600" b="0" i="0" kern="1200" dirty="0" smtClean="0">
                <a:solidFill>
                  <a:schemeClr val="tx1"/>
                </a:solidFill>
                <a:effectLst/>
                <a:latin typeface="Arial" charset="0"/>
                <a:ea typeface="+mn-ea"/>
                <a:cs typeface="+mn-cs"/>
              </a:rPr>
              <a:t> for either modeling data directly (i.e., modeling observations drawn from a </a:t>
            </a:r>
            <a:r>
              <a:rPr lang="en-US" sz="1600" b="0" i="0" u="none" strike="noStrike" kern="1200" dirty="0" smtClean="0">
                <a:solidFill>
                  <a:schemeClr val="tx1"/>
                </a:solidFill>
                <a:effectLst/>
                <a:latin typeface="Arial" charset="0"/>
                <a:ea typeface="+mn-ea"/>
                <a:cs typeface="+mn-cs"/>
                <a:hlinkClick r:id="rId4" tooltip="Probability density function"/>
              </a:rPr>
              <a:t>probability density function</a:t>
            </a:r>
            <a:r>
              <a:rPr lang="en-US" sz="1600" b="0" i="0" kern="1200" dirty="0" smtClean="0">
                <a:solidFill>
                  <a:schemeClr val="tx1"/>
                </a:solidFill>
                <a:effectLst/>
                <a:latin typeface="Arial" charset="0"/>
                <a:ea typeface="+mn-ea"/>
                <a:cs typeface="+mn-cs"/>
              </a:rPr>
              <a:t>), or as an intermediate step to forming a </a:t>
            </a:r>
            <a:r>
              <a:rPr lang="en-US" sz="1600" b="0" i="0" u="none" strike="noStrike" kern="1200" dirty="0" smtClean="0">
                <a:solidFill>
                  <a:schemeClr val="tx1"/>
                </a:solidFill>
                <a:effectLst/>
                <a:latin typeface="Arial" charset="0"/>
                <a:ea typeface="+mn-ea"/>
                <a:cs typeface="+mn-cs"/>
                <a:hlinkClick r:id="rId5" tooltip="Conditional probability"/>
              </a:rPr>
              <a:t>conditional probability density function</a:t>
            </a:r>
            <a:r>
              <a:rPr lang="en-US" sz="1600" b="0" i="0" kern="1200" dirty="0" smtClean="0">
                <a:solidFill>
                  <a:schemeClr val="tx1"/>
                </a:solidFill>
                <a:effectLst/>
                <a:latin typeface="Arial" charset="0"/>
                <a:ea typeface="+mn-ea"/>
                <a:cs typeface="+mn-cs"/>
              </a:rPr>
              <a:t>. Generative models are typically probabilistic, specifying a </a:t>
            </a:r>
            <a:r>
              <a:rPr lang="en-US" sz="1600" b="0" i="0" u="none" strike="noStrike" kern="1200" dirty="0" smtClean="0">
                <a:solidFill>
                  <a:schemeClr val="tx1"/>
                </a:solidFill>
                <a:effectLst/>
                <a:latin typeface="Arial" charset="0"/>
                <a:ea typeface="+mn-ea"/>
                <a:cs typeface="+mn-cs"/>
                <a:hlinkClick r:id="rId6" tooltip="Joint distribution"/>
              </a:rPr>
              <a:t>joint probability distribution</a:t>
            </a:r>
            <a:r>
              <a:rPr lang="en-US" sz="1600" b="0" i="0" kern="1200" dirty="0" smtClean="0">
                <a:solidFill>
                  <a:schemeClr val="tx1"/>
                </a:solidFill>
                <a:effectLst/>
                <a:latin typeface="Arial" charset="0"/>
                <a:ea typeface="+mn-ea"/>
                <a:cs typeface="+mn-cs"/>
              </a:rPr>
              <a:t> over observation and target (label) values. A conditional distribution can be formed from a generative model through </a:t>
            </a:r>
            <a:r>
              <a:rPr lang="en-US" sz="1600" b="0" i="0" u="none" strike="noStrike" kern="1200" dirty="0" smtClean="0">
                <a:solidFill>
                  <a:schemeClr val="tx1"/>
                </a:solidFill>
                <a:effectLst/>
                <a:latin typeface="Arial" charset="0"/>
                <a:ea typeface="+mn-ea"/>
                <a:cs typeface="+mn-cs"/>
                <a:hlinkClick r:id="rId7" tooltip="Bayes' rule"/>
              </a:rPr>
              <a:t>Bayes' rule</a:t>
            </a:r>
            <a:r>
              <a:rPr lang="en-US" sz="1600" b="0" i="0" kern="1200" dirty="0" smtClean="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15</a:t>
            </a:fld>
            <a:endParaRPr lang="en-US" dirty="0"/>
          </a:p>
        </p:txBody>
      </p:sp>
    </p:spTree>
    <p:extLst>
      <p:ext uri="{BB962C8B-B14F-4D97-AF65-F5344CB8AC3E}">
        <p14:creationId xmlns:p14="http://schemas.microsoft.com/office/powerpoint/2010/main" val="108279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Arial" charset="0"/>
                <a:ea typeface="+mn-ea"/>
                <a:cs typeface="+mn-cs"/>
              </a:rPr>
              <a:t>Generative models are used in </a:t>
            </a:r>
            <a:r>
              <a:rPr lang="en-US" sz="1600" b="0" i="0" u="none" strike="noStrike" kern="1200" dirty="0" smtClean="0">
                <a:solidFill>
                  <a:schemeClr val="tx1"/>
                </a:solidFill>
                <a:effectLst/>
                <a:latin typeface="Arial" charset="0"/>
                <a:ea typeface="+mn-ea"/>
                <a:cs typeface="+mn-cs"/>
                <a:hlinkClick r:id="rId3" tooltip="Machine learning"/>
              </a:rPr>
              <a:t>machine learning</a:t>
            </a:r>
            <a:r>
              <a:rPr lang="en-US" sz="1600" b="0" i="0" kern="1200" dirty="0" smtClean="0">
                <a:solidFill>
                  <a:schemeClr val="tx1"/>
                </a:solidFill>
                <a:effectLst/>
                <a:latin typeface="Arial" charset="0"/>
                <a:ea typeface="+mn-ea"/>
                <a:cs typeface="+mn-cs"/>
              </a:rPr>
              <a:t> for either modeling data directly (i.e., modeling observations drawn from a </a:t>
            </a:r>
            <a:r>
              <a:rPr lang="en-US" sz="1600" b="0" i="0" u="none" strike="noStrike" kern="1200" dirty="0" smtClean="0">
                <a:solidFill>
                  <a:schemeClr val="tx1"/>
                </a:solidFill>
                <a:effectLst/>
                <a:latin typeface="Arial" charset="0"/>
                <a:ea typeface="+mn-ea"/>
                <a:cs typeface="+mn-cs"/>
                <a:hlinkClick r:id="rId4" tooltip="Probability density function"/>
              </a:rPr>
              <a:t>probability density function</a:t>
            </a:r>
            <a:r>
              <a:rPr lang="en-US" sz="1600" b="0" i="0" kern="1200" dirty="0" smtClean="0">
                <a:solidFill>
                  <a:schemeClr val="tx1"/>
                </a:solidFill>
                <a:effectLst/>
                <a:latin typeface="Arial" charset="0"/>
                <a:ea typeface="+mn-ea"/>
                <a:cs typeface="+mn-cs"/>
              </a:rPr>
              <a:t>), or as an intermediate step to forming a </a:t>
            </a:r>
            <a:r>
              <a:rPr lang="en-US" sz="1600" b="0" i="0" u="none" strike="noStrike" kern="1200" dirty="0" smtClean="0">
                <a:solidFill>
                  <a:schemeClr val="tx1"/>
                </a:solidFill>
                <a:effectLst/>
                <a:latin typeface="Arial" charset="0"/>
                <a:ea typeface="+mn-ea"/>
                <a:cs typeface="+mn-cs"/>
                <a:hlinkClick r:id="rId5" tooltip="Conditional probability"/>
              </a:rPr>
              <a:t>conditional probability density function</a:t>
            </a:r>
            <a:r>
              <a:rPr lang="en-US" sz="1600" b="0" i="0" kern="1200" dirty="0" smtClean="0">
                <a:solidFill>
                  <a:schemeClr val="tx1"/>
                </a:solidFill>
                <a:effectLst/>
                <a:latin typeface="Arial" charset="0"/>
                <a:ea typeface="+mn-ea"/>
                <a:cs typeface="+mn-cs"/>
              </a:rPr>
              <a:t>. Generative models are typically probabilistic, specifying a </a:t>
            </a:r>
            <a:r>
              <a:rPr lang="en-US" sz="1600" b="0" i="0" u="none" strike="noStrike" kern="1200" dirty="0" smtClean="0">
                <a:solidFill>
                  <a:schemeClr val="tx1"/>
                </a:solidFill>
                <a:effectLst/>
                <a:latin typeface="Arial" charset="0"/>
                <a:ea typeface="+mn-ea"/>
                <a:cs typeface="+mn-cs"/>
                <a:hlinkClick r:id="rId6" tooltip="Joint distribution"/>
              </a:rPr>
              <a:t>joint probability distribution</a:t>
            </a:r>
            <a:r>
              <a:rPr lang="en-US" sz="1600" b="0" i="0" kern="1200" dirty="0" smtClean="0">
                <a:solidFill>
                  <a:schemeClr val="tx1"/>
                </a:solidFill>
                <a:effectLst/>
                <a:latin typeface="Arial" charset="0"/>
                <a:ea typeface="+mn-ea"/>
                <a:cs typeface="+mn-cs"/>
              </a:rPr>
              <a:t> over observation and target (label) values. A conditional distribution can be formed from a generative model through </a:t>
            </a:r>
            <a:r>
              <a:rPr lang="en-US" sz="1600" b="0" i="0" u="none" strike="noStrike" kern="1200" dirty="0" smtClean="0">
                <a:solidFill>
                  <a:schemeClr val="tx1"/>
                </a:solidFill>
                <a:effectLst/>
                <a:latin typeface="Arial" charset="0"/>
                <a:ea typeface="+mn-ea"/>
                <a:cs typeface="+mn-cs"/>
                <a:hlinkClick r:id="rId7" tooltip="Bayes' rule"/>
              </a:rPr>
              <a:t>Bayes' rule</a:t>
            </a:r>
            <a:r>
              <a:rPr lang="en-US" sz="1600" b="0" i="0" kern="1200" dirty="0" smtClean="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16</a:t>
            </a:fld>
            <a:endParaRPr lang="en-US" dirty="0"/>
          </a:p>
        </p:txBody>
      </p:sp>
    </p:spTree>
    <p:extLst>
      <p:ext uri="{BB962C8B-B14F-4D97-AF65-F5344CB8AC3E}">
        <p14:creationId xmlns:p14="http://schemas.microsoft.com/office/powerpoint/2010/main" val="11197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eta to be small of line search, </a:t>
            </a:r>
            <a:r>
              <a:rPr lang="en-US" dirty="0" err="1" smtClean="0"/>
              <a:t>brent’s</a:t>
            </a:r>
            <a:r>
              <a:rPr lang="en-US" dirty="0" smtClean="0"/>
              <a:t> method</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19</a:t>
            </a:fld>
            <a:endParaRPr lang="en-US" dirty="0"/>
          </a:p>
        </p:txBody>
      </p:sp>
    </p:spTree>
    <p:extLst>
      <p:ext uri="{BB962C8B-B14F-4D97-AF65-F5344CB8AC3E}">
        <p14:creationId xmlns:p14="http://schemas.microsoft.com/office/powerpoint/2010/main" val="189139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P(X&gt;5)=(10-5)*1/10=.5 P(X=5)=0</a:t>
            </a:r>
            <a:r>
              <a:rPr lang="en-US" baseline="0" dirty="0" smtClean="0"/>
              <a:t> there is no probability at 1 point for continuous distributions!</a:t>
            </a:r>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21</a:t>
            </a:fld>
            <a:endParaRPr lang="en-US" dirty="0"/>
          </a:p>
        </p:txBody>
      </p:sp>
    </p:spTree>
    <p:extLst>
      <p:ext uri="{BB962C8B-B14F-4D97-AF65-F5344CB8AC3E}">
        <p14:creationId xmlns:p14="http://schemas.microsoft.com/office/powerpoint/2010/main" val="51213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Arial" charset="0"/>
                <a:ea typeface="+mn-ea"/>
                <a:cs typeface="+mn-cs"/>
              </a:rPr>
              <a:t>The attention mechanism allows us to find the importance of each encounter for prediction by analyzing the attention scores, where large attention scores indicate high probability of importance to the predicted state. </a:t>
            </a:r>
            <a:endParaRPr lang="en-US" dirty="0" smtClean="0"/>
          </a:p>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22</a:t>
            </a:fld>
            <a:endParaRPr lang="en-US" dirty="0"/>
          </a:p>
        </p:txBody>
      </p:sp>
    </p:spTree>
    <p:extLst>
      <p:ext uri="{BB962C8B-B14F-4D97-AF65-F5344CB8AC3E}">
        <p14:creationId xmlns:p14="http://schemas.microsoft.com/office/powerpoint/2010/main" val="442102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1"/>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6046265"/>
            <a:ext cx="4650699" cy="344912"/>
          </a:xfrm>
          <a:prstGeom prst="rect">
            <a:avLst/>
          </a:prstGeom>
        </p:spPr>
      </p:pic>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6" y="366636"/>
            <a:ext cx="4800588" cy="356028"/>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smtClean="0">
                <a:latin typeface="Arial" charset="0"/>
              </a:rPr>
              <a:t>‘-</a:t>
            </a:r>
            <a:endParaRPr lang="en-US" sz="2400" dirty="0">
              <a:latin typeface="Arial" charset="0"/>
            </a:endParaRP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9100" y="366636"/>
            <a:ext cx="4800600" cy="356028"/>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 Id="rId3"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90377" y="3862041"/>
            <a:ext cx="7772400" cy="1470025"/>
          </a:xfrm>
        </p:spPr>
        <p:txBody>
          <a:bodyPr>
            <a:normAutofit fontScale="90000"/>
          </a:bodyPr>
          <a:lstStyle/>
          <a:p>
            <a:r>
              <a:rPr lang="en-US" dirty="0" smtClean="0"/>
              <a:t>Machine Learning in Biomedical Informatics</a:t>
            </a:r>
            <a:br>
              <a:rPr lang="en-US" dirty="0" smtClean="0"/>
            </a:br>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BMI507</a:t>
            </a:r>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sz="2800" dirty="0" smtClean="0"/>
              <a:t>Spring 2019</a:t>
            </a:r>
            <a:r>
              <a:rPr lang="en-US" sz="2800" dirty="0"/>
              <a:t/>
            </a:r>
            <a:br>
              <a:rPr lang="en-US" sz="2800" dirty="0"/>
            </a:b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Rectangle 6"/>
          <p:cNvSpPr/>
          <p:nvPr/>
        </p:nvSpPr>
        <p:spPr>
          <a:xfrm>
            <a:off x="1128577" y="4597053"/>
            <a:ext cx="6096000" cy="707886"/>
          </a:xfrm>
          <a:prstGeom prst="rect">
            <a:avLst/>
          </a:prstGeom>
        </p:spPr>
        <p:txBody>
          <a:bodyPr>
            <a:spAutoFit/>
          </a:bodyPr>
          <a:lstStyle/>
          <a:p>
            <a:endParaRPr lang="en-US" sz="2000" dirty="0">
              <a:solidFill>
                <a:srgbClr val="00C7B1"/>
              </a:solidFill>
            </a:endParaRPr>
          </a:p>
          <a:p>
            <a:r>
              <a:rPr lang="en-US" sz="2000" dirty="0" smtClean="0">
                <a:solidFill>
                  <a:srgbClr val="00C7B1"/>
                </a:solidFill>
              </a:rPr>
              <a:t>Sarah Mullin </a:t>
            </a:r>
            <a:endParaRPr lang="en-US" sz="2000" dirty="0">
              <a:solidFill>
                <a:srgbClr val="00C7B1"/>
              </a:solidFill>
            </a:endParaRPr>
          </a:p>
        </p:txBody>
      </p:sp>
    </p:spTree>
    <p:extLst>
      <p:ext uri="{BB962C8B-B14F-4D97-AF65-F5344CB8AC3E}">
        <p14:creationId xmlns:p14="http://schemas.microsoft.com/office/powerpoint/2010/main" val="710778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1913860"/>
            <a:ext cx="10515600" cy="4003981"/>
          </a:xfrm>
        </p:spPr>
        <p:txBody>
          <a:bodyPr/>
          <a:lstStyle/>
          <a:p>
            <a:pPr marL="800089" lvl="1" indent="-342900">
              <a:buFont typeface="Arial" charset="0"/>
              <a:buChar char="•"/>
            </a:pPr>
            <a:r>
              <a:rPr lang="en-US" sz="2800" b="1" dirty="0" smtClean="0">
                <a:solidFill>
                  <a:schemeClr val="accent1"/>
                </a:solidFill>
              </a:rPr>
              <a:t>Supervised: </a:t>
            </a:r>
            <a:r>
              <a:rPr lang="en-US" sz="2800" dirty="0" smtClean="0">
                <a:solidFill>
                  <a:schemeClr val="accent6"/>
                </a:solidFill>
              </a:rPr>
              <a:t>samples of input-output pairs (labelled outcomes)</a:t>
            </a:r>
          </a:p>
          <a:p>
            <a:pPr marL="1257277" lvl="2" indent="-342900">
              <a:buFont typeface="Arial" charset="0"/>
              <a:buChar char="•"/>
            </a:pPr>
            <a:r>
              <a:rPr lang="en-US" sz="2600" dirty="0" smtClean="0">
                <a:solidFill>
                  <a:schemeClr val="tx1"/>
                </a:solidFill>
              </a:rPr>
              <a:t>Regression and Classification</a:t>
            </a:r>
          </a:p>
          <a:p>
            <a:pPr marL="800089" lvl="1" indent="-342900">
              <a:buFont typeface="Arial" charset="0"/>
              <a:buChar char="•"/>
            </a:pPr>
            <a:r>
              <a:rPr lang="en-US" sz="2800" b="1" dirty="0" smtClean="0">
                <a:solidFill>
                  <a:schemeClr val="accent1"/>
                </a:solidFill>
              </a:rPr>
              <a:t>Semi-Supervised</a:t>
            </a:r>
            <a:r>
              <a:rPr lang="en-US" sz="2800" b="1" dirty="0">
                <a:solidFill>
                  <a:schemeClr val="accent1"/>
                </a:solidFill>
              </a:rPr>
              <a:t>: </a:t>
            </a:r>
            <a:r>
              <a:rPr lang="en-US" sz="2800" dirty="0">
                <a:solidFill>
                  <a:schemeClr val="accent6"/>
                </a:solidFill>
              </a:rPr>
              <a:t>supervised learning tasks and techniques that also make use of unlabeled </a:t>
            </a:r>
            <a:r>
              <a:rPr lang="en-US" sz="2800" dirty="0" smtClean="0">
                <a:solidFill>
                  <a:schemeClr val="accent6"/>
                </a:solidFill>
              </a:rPr>
              <a:t>data for </a:t>
            </a:r>
            <a:r>
              <a:rPr lang="en-US" sz="2800" dirty="0">
                <a:solidFill>
                  <a:schemeClr val="accent6"/>
                </a:solidFill>
              </a:rPr>
              <a:t>training</a:t>
            </a:r>
            <a:endParaRPr lang="en-US" sz="2800" dirty="0" smtClean="0">
              <a:solidFill>
                <a:schemeClr val="accent6"/>
              </a:solidFill>
            </a:endParaRPr>
          </a:p>
          <a:p>
            <a:pPr marL="914389" lvl="1" indent="-457200">
              <a:buFont typeface="Arial" charset="0"/>
              <a:buChar char="•"/>
            </a:pPr>
            <a:r>
              <a:rPr lang="en-US" sz="2800" b="1" dirty="0" smtClean="0">
                <a:solidFill>
                  <a:srgbClr val="005BBB"/>
                </a:solidFill>
              </a:rPr>
              <a:t>Unsupervised: </a:t>
            </a:r>
            <a:r>
              <a:rPr lang="en-US" sz="2800" dirty="0" smtClean="0">
                <a:solidFill>
                  <a:schemeClr val="accent6"/>
                </a:solidFill>
              </a:rPr>
              <a:t>draw inferences and patterns from input data without labelled output data</a:t>
            </a:r>
          </a:p>
          <a:p>
            <a:pPr marL="1257277" lvl="2" indent="-342900">
              <a:buFont typeface="Arial" charset="0"/>
              <a:buChar char="•"/>
            </a:pPr>
            <a:r>
              <a:rPr lang="en-US" sz="2600" dirty="0" smtClean="0">
                <a:solidFill>
                  <a:schemeClr val="tx1"/>
                </a:solidFill>
              </a:rPr>
              <a:t>Clustering, PCA</a:t>
            </a:r>
            <a:endParaRPr lang="en-US" sz="2800" dirty="0" smtClean="0">
              <a:solidFill>
                <a:schemeClr val="accent6"/>
              </a:solidFill>
            </a:endParaRPr>
          </a:p>
          <a:p>
            <a:pPr marL="800089" lvl="1" indent="-342900">
              <a:buFont typeface="Arial" charset="0"/>
              <a:buChar char="•"/>
            </a:pPr>
            <a:r>
              <a:rPr lang="en-US" sz="2800" b="1" dirty="0" smtClean="0">
                <a:solidFill>
                  <a:srgbClr val="005BBB"/>
                </a:solidFill>
              </a:rPr>
              <a:t>Reinforcement:</a:t>
            </a:r>
            <a:r>
              <a:rPr lang="en-US" sz="2800" dirty="0"/>
              <a:t> </a:t>
            </a:r>
            <a:r>
              <a:rPr lang="en-US" sz="2800" dirty="0">
                <a:solidFill>
                  <a:schemeClr val="accent6"/>
                </a:solidFill>
              </a:rPr>
              <a:t>machine tries a bunch of different </a:t>
            </a:r>
            <a:r>
              <a:rPr lang="en-US" sz="2800" dirty="0" smtClean="0">
                <a:solidFill>
                  <a:schemeClr val="accent6"/>
                </a:solidFill>
              </a:rPr>
              <a:t>things and is given a reward signal when doing something well</a:t>
            </a:r>
            <a:endParaRPr lang="en-US" sz="2800" b="1" dirty="0" smtClean="0">
              <a:solidFill>
                <a:schemeClr val="accent6"/>
              </a:solidFill>
            </a:endParaRPr>
          </a:p>
          <a:p>
            <a:pPr lvl="2"/>
            <a:endParaRPr lang="en-US" sz="2800" dirty="0"/>
          </a:p>
          <a:p>
            <a:pPr lvl="1"/>
            <a:endParaRPr lang="en-US" sz="2800" dirty="0"/>
          </a:p>
        </p:txBody>
      </p:sp>
      <p:sp>
        <p:nvSpPr>
          <p:cNvPr id="3" name="Title 2"/>
          <p:cNvSpPr>
            <a:spLocks noGrp="1"/>
          </p:cNvSpPr>
          <p:nvPr>
            <p:ph type="title"/>
          </p:nvPr>
        </p:nvSpPr>
        <p:spPr>
          <a:xfrm>
            <a:off x="566928" y="870169"/>
            <a:ext cx="10515600" cy="868430"/>
          </a:xfrm>
        </p:spPr>
        <p:txBody>
          <a:bodyPr/>
          <a:lstStyle/>
          <a:p>
            <a:r>
              <a:rPr lang="en-US" dirty="0" smtClean="0"/>
              <a:t>Types of Machine Learning</a:t>
            </a:r>
            <a:endParaRPr lang="en-US" dirty="0"/>
          </a:p>
        </p:txBody>
      </p:sp>
    </p:spTree>
    <p:extLst>
      <p:ext uri="{BB962C8B-B14F-4D97-AF65-F5344CB8AC3E}">
        <p14:creationId xmlns:p14="http://schemas.microsoft.com/office/powerpoint/2010/main" val="185491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 r="834" b="12215"/>
          <a:stretch/>
        </p:blipFill>
        <p:spPr>
          <a:xfrm>
            <a:off x="676238" y="995660"/>
            <a:ext cx="9418320" cy="5303520"/>
          </a:xfrm>
          <a:prstGeom prst="rect">
            <a:avLst/>
          </a:prstGeom>
        </p:spPr>
      </p:pic>
    </p:spTree>
    <p:extLst>
      <p:ext uri="{BB962C8B-B14F-4D97-AF65-F5344CB8AC3E}">
        <p14:creationId xmlns:p14="http://schemas.microsoft.com/office/powerpoint/2010/main" val="40557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98920" y="1136117"/>
            <a:ext cx="7295499" cy="4913807"/>
          </a:xfrm>
          <a:prstGeom prst="rect">
            <a:avLst/>
          </a:prstGeom>
        </p:spPr>
      </p:pic>
    </p:spTree>
    <p:extLst>
      <p:ext uri="{BB962C8B-B14F-4D97-AF65-F5344CB8AC3E}">
        <p14:creationId xmlns:p14="http://schemas.microsoft.com/office/powerpoint/2010/main" val="925691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828800" y="1316736"/>
            <a:ext cx="7657392" cy="5348177"/>
          </a:xfrm>
          <a:prstGeom prst="rect">
            <a:avLst/>
          </a:prstGeom>
        </p:spPr>
      </p:pic>
    </p:spTree>
    <p:extLst>
      <p:ext uri="{BB962C8B-B14F-4D97-AF65-F5344CB8AC3E}">
        <p14:creationId xmlns:p14="http://schemas.microsoft.com/office/powerpoint/2010/main" val="355715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1913860"/>
            <a:ext cx="10515600" cy="4003981"/>
          </a:xfrm>
        </p:spPr>
        <p:txBody>
          <a:bodyPr/>
          <a:lstStyle/>
          <a:p>
            <a:pPr marL="800089" lvl="1" indent="-342900">
              <a:buFont typeface="Arial" charset="0"/>
              <a:buChar char="•"/>
            </a:pPr>
            <a:r>
              <a:rPr lang="en-US" sz="2800" b="1" dirty="0" smtClean="0">
                <a:solidFill>
                  <a:schemeClr val="accent1"/>
                </a:solidFill>
              </a:rPr>
              <a:t>Supervised: </a:t>
            </a:r>
            <a:r>
              <a:rPr lang="en-US" sz="2800" dirty="0" smtClean="0">
                <a:solidFill>
                  <a:schemeClr val="accent6"/>
                </a:solidFill>
              </a:rPr>
              <a:t>samples of input-output pairs (labelled outcomes)</a:t>
            </a:r>
          </a:p>
          <a:p>
            <a:pPr marL="1257277" lvl="2" indent="-342900">
              <a:buFont typeface="Arial" charset="0"/>
              <a:buChar char="•"/>
            </a:pPr>
            <a:r>
              <a:rPr lang="en-US" sz="2600" dirty="0" smtClean="0">
                <a:solidFill>
                  <a:schemeClr val="tx1"/>
                </a:solidFill>
              </a:rPr>
              <a:t>Regression and Classification</a:t>
            </a:r>
          </a:p>
          <a:p>
            <a:pPr marL="800089" lvl="1" indent="-342900">
              <a:buFont typeface="Arial" charset="0"/>
              <a:buChar char="•"/>
            </a:pPr>
            <a:r>
              <a:rPr lang="en-US" sz="2800" b="1" dirty="0" smtClean="0">
                <a:solidFill>
                  <a:schemeClr val="accent1"/>
                </a:solidFill>
              </a:rPr>
              <a:t>Semi-Supervised</a:t>
            </a:r>
            <a:r>
              <a:rPr lang="en-US" sz="2800" b="1" dirty="0">
                <a:solidFill>
                  <a:schemeClr val="accent1"/>
                </a:solidFill>
              </a:rPr>
              <a:t>: </a:t>
            </a:r>
            <a:r>
              <a:rPr lang="en-US" sz="2800" dirty="0">
                <a:solidFill>
                  <a:schemeClr val="accent6"/>
                </a:solidFill>
              </a:rPr>
              <a:t>supervised learning tasks and techniques that also make use of unlabeled </a:t>
            </a:r>
            <a:r>
              <a:rPr lang="en-US" sz="2800" dirty="0" smtClean="0">
                <a:solidFill>
                  <a:schemeClr val="accent6"/>
                </a:solidFill>
              </a:rPr>
              <a:t>data for </a:t>
            </a:r>
            <a:r>
              <a:rPr lang="en-US" sz="2800" dirty="0">
                <a:solidFill>
                  <a:schemeClr val="accent6"/>
                </a:solidFill>
              </a:rPr>
              <a:t>training</a:t>
            </a:r>
            <a:endParaRPr lang="en-US" sz="2800" dirty="0" smtClean="0">
              <a:solidFill>
                <a:schemeClr val="accent6"/>
              </a:solidFill>
            </a:endParaRPr>
          </a:p>
          <a:p>
            <a:pPr marL="914389" lvl="1" indent="-457200">
              <a:buFont typeface="Arial" charset="0"/>
              <a:buChar char="•"/>
            </a:pPr>
            <a:r>
              <a:rPr lang="en-US" sz="2800" b="1" dirty="0" smtClean="0">
                <a:solidFill>
                  <a:srgbClr val="005BBB"/>
                </a:solidFill>
              </a:rPr>
              <a:t>Unsupervised: </a:t>
            </a:r>
            <a:r>
              <a:rPr lang="en-US" sz="2800" dirty="0" smtClean="0">
                <a:solidFill>
                  <a:schemeClr val="accent6"/>
                </a:solidFill>
              </a:rPr>
              <a:t>draw inferences and patterns from input data without labelled output data</a:t>
            </a:r>
          </a:p>
          <a:p>
            <a:pPr marL="1257277" lvl="2" indent="-342900">
              <a:buFont typeface="Arial" charset="0"/>
              <a:buChar char="•"/>
            </a:pPr>
            <a:r>
              <a:rPr lang="en-US" sz="2600" dirty="0" smtClean="0">
                <a:solidFill>
                  <a:schemeClr val="tx1"/>
                </a:solidFill>
              </a:rPr>
              <a:t>Clustering, PCA</a:t>
            </a:r>
            <a:endParaRPr lang="en-US" sz="2800" dirty="0" smtClean="0">
              <a:solidFill>
                <a:schemeClr val="accent6"/>
              </a:solidFill>
            </a:endParaRPr>
          </a:p>
          <a:p>
            <a:pPr marL="800089" lvl="1" indent="-342900">
              <a:buFont typeface="Arial" charset="0"/>
              <a:buChar char="•"/>
            </a:pPr>
            <a:r>
              <a:rPr lang="en-US" sz="2800" b="1" dirty="0" smtClean="0">
                <a:solidFill>
                  <a:srgbClr val="005BBB"/>
                </a:solidFill>
              </a:rPr>
              <a:t>Reinforcement:</a:t>
            </a:r>
            <a:r>
              <a:rPr lang="en-US" sz="2800" dirty="0"/>
              <a:t> </a:t>
            </a:r>
            <a:r>
              <a:rPr lang="en-US" sz="2800" dirty="0">
                <a:solidFill>
                  <a:schemeClr val="accent6"/>
                </a:solidFill>
              </a:rPr>
              <a:t>machine tries a bunch of different </a:t>
            </a:r>
            <a:r>
              <a:rPr lang="en-US" sz="2800" dirty="0" smtClean="0">
                <a:solidFill>
                  <a:schemeClr val="accent6"/>
                </a:solidFill>
              </a:rPr>
              <a:t>things and is given a reward signal when doing something well</a:t>
            </a:r>
            <a:endParaRPr lang="en-US" sz="2800" b="1" dirty="0" smtClean="0">
              <a:solidFill>
                <a:schemeClr val="accent6"/>
              </a:solidFill>
            </a:endParaRPr>
          </a:p>
          <a:p>
            <a:pPr lvl="2"/>
            <a:endParaRPr lang="en-US" sz="2800" dirty="0"/>
          </a:p>
          <a:p>
            <a:pPr lvl="1"/>
            <a:endParaRPr lang="en-US" sz="2800" dirty="0"/>
          </a:p>
        </p:txBody>
      </p:sp>
      <p:sp>
        <p:nvSpPr>
          <p:cNvPr id="3" name="Title 2"/>
          <p:cNvSpPr>
            <a:spLocks noGrp="1"/>
          </p:cNvSpPr>
          <p:nvPr>
            <p:ph type="title"/>
          </p:nvPr>
        </p:nvSpPr>
        <p:spPr>
          <a:xfrm>
            <a:off x="566928" y="870169"/>
            <a:ext cx="10515600" cy="868430"/>
          </a:xfrm>
        </p:spPr>
        <p:txBody>
          <a:bodyPr/>
          <a:lstStyle/>
          <a:p>
            <a:r>
              <a:rPr lang="en-US" dirty="0" smtClean="0"/>
              <a:t>Types of Machine Learning</a:t>
            </a:r>
            <a:endParaRPr lang="en-US" dirty="0"/>
          </a:p>
        </p:txBody>
      </p:sp>
    </p:spTree>
    <p:extLst>
      <p:ext uri="{BB962C8B-B14F-4D97-AF65-F5344CB8AC3E}">
        <p14:creationId xmlns:p14="http://schemas.microsoft.com/office/powerpoint/2010/main" val="1561022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Generative: build a statistical model that generates all values for an event/phenomenon (both observed and “target” variables)</a:t>
            </a:r>
          </a:p>
          <a:p>
            <a:pPr lvl="1"/>
            <a:r>
              <a:rPr lang="en-US" sz="2400" dirty="0" smtClean="0"/>
              <a:t>	</a:t>
            </a:r>
            <a:r>
              <a:rPr lang="en-US" sz="2400" dirty="0" smtClean="0">
                <a:solidFill>
                  <a:schemeClr val="tx2"/>
                </a:solidFill>
              </a:rPr>
              <a:t>Generate both inputs and outputs given hidden parameters</a:t>
            </a:r>
          </a:p>
          <a:p>
            <a:pPr lvl="1"/>
            <a:r>
              <a:rPr lang="en-US" sz="2400" dirty="0" smtClean="0"/>
              <a:t>	</a:t>
            </a:r>
            <a:r>
              <a:rPr lang="en-US" sz="2400" dirty="0" smtClean="0">
                <a:solidFill>
                  <a:schemeClr val="accent5"/>
                </a:solidFill>
              </a:rPr>
              <a:t>Examples: Gaussian Mixture Model, Hidden Markov Model, Naïve 	Bayes, Generative adversarial networks</a:t>
            </a:r>
          </a:p>
          <a:p>
            <a:endParaRPr lang="en-US" sz="2400" dirty="0" smtClean="0"/>
          </a:p>
          <a:p>
            <a:r>
              <a:rPr lang="en-US" sz="2400" dirty="0" smtClean="0"/>
              <a:t>Discriminative: directly estimate a decision rule/boundary, provide a model only for target variables, generating them by analyzing observed variables</a:t>
            </a:r>
          </a:p>
          <a:p>
            <a:pPr lvl="1"/>
            <a:r>
              <a:rPr lang="en-US" sz="2400" dirty="0"/>
              <a:t>	</a:t>
            </a:r>
            <a:r>
              <a:rPr lang="en-US" sz="2400" dirty="0" smtClean="0">
                <a:solidFill>
                  <a:schemeClr val="tx2"/>
                </a:solidFill>
              </a:rPr>
              <a:t>Infer inputs based on outputs</a:t>
            </a:r>
          </a:p>
          <a:p>
            <a:pPr lvl="1"/>
            <a:r>
              <a:rPr lang="en-US" sz="2400" dirty="0"/>
              <a:t>	</a:t>
            </a:r>
            <a:r>
              <a:rPr lang="en-US" sz="2400" dirty="0" smtClean="0">
                <a:solidFill>
                  <a:schemeClr val="accent5"/>
                </a:solidFill>
              </a:rPr>
              <a:t>Examples: Logistic Regression, Support Vector Machines, Neural 	Networks</a:t>
            </a:r>
          </a:p>
        </p:txBody>
      </p:sp>
      <p:sp>
        <p:nvSpPr>
          <p:cNvPr id="3" name="Title 2"/>
          <p:cNvSpPr>
            <a:spLocks noGrp="1"/>
          </p:cNvSpPr>
          <p:nvPr>
            <p:ph type="title"/>
          </p:nvPr>
        </p:nvSpPr>
        <p:spPr/>
        <p:txBody>
          <a:bodyPr/>
          <a:lstStyle/>
          <a:p>
            <a:r>
              <a:rPr lang="en-US" dirty="0" smtClean="0"/>
              <a:t>Classifiers: Assigning observation to a category</a:t>
            </a:r>
            <a:endParaRPr lang="en-US" dirty="0"/>
          </a:p>
        </p:txBody>
      </p:sp>
    </p:spTree>
    <p:extLst>
      <p:ext uri="{BB962C8B-B14F-4D97-AF65-F5344CB8AC3E}">
        <p14:creationId xmlns:p14="http://schemas.microsoft.com/office/powerpoint/2010/main" val="1946944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Classifiers: Assigning observation to a category</a:t>
            </a:r>
            <a:endParaRPr lang="en-US" dirty="0"/>
          </a:p>
        </p:txBody>
      </p:sp>
      <p:pic>
        <p:nvPicPr>
          <p:cNvPr id="5" name="Picture 4"/>
          <p:cNvPicPr>
            <a:picLocks noChangeAspect="1"/>
          </p:cNvPicPr>
          <p:nvPr/>
        </p:nvPicPr>
        <p:blipFill>
          <a:blip r:embed="rId3"/>
          <a:stretch>
            <a:fillRect/>
          </a:stretch>
        </p:blipFill>
        <p:spPr>
          <a:xfrm>
            <a:off x="935664" y="2496400"/>
            <a:ext cx="9207796" cy="3815341"/>
          </a:xfrm>
          <a:prstGeom prst="rect">
            <a:avLst/>
          </a:prstGeom>
        </p:spPr>
      </p:pic>
    </p:spTree>
    <p:extLst>
      <p:ext uri="{BB962C8B-B14F-4D97-AF65-F5344CB8AC3E}">
        <p14:creationId xmlns:p14="http://schemas.microsoft.com/office/powerpoint/2010/main" val="1540439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0620" y="-63582"/>
            <a:ext cx="10515600" cy="868430"/>
          </a:xfrm>
        </p:spPr>
        <p:txBody>
          <a:bodyPr/>
          <a:lstStyle/>
          <a:p>
            <a:r>
              <a:rPr lang="en-US" dirty="0" smtClean="0"/>
              <a:t>Background on Machine Learning	</a:t>
            </a:r>
            <a:endParaRPr lang="en-US" dirty="0"/>
          </a:p>
        </p:txBody>
      </p:sp>
      <p:pic>
        <p:nvPicPr>
          <p:cNvPr id="4" name="Picture 3"/>
          <p:cNvPicPr>
            <a:picLocks noChangeAspect="1"/>
          </p:cNvPicPr>
          <p:nvPr/>
        </p:nvPicPr>
        <p:blipFill>
          <a:blip r:embed="rId2"/>
          <a:stretch>
            <a:fillRect/>
          </a:stretch>
        </p:blipFill>
        <p:spPr>
          <a:xfrm>
            <a:off x="2092570" y="2329335"/>
            <a:ext cx="7878560" cy="3983541"/>
          </a:xfrm>
          <a:prstGeom prst="rect">
            <a:avLst/>
          </a:prstGeom>
        </p:spPr>
      </p:pic>
      <p:sp>
        <p:nvSpPr>
          <p:cNvPr id="5" name="Right Brace 4"/>
          <p:cNvSpPr/>
          <p:nvPr/>
        </p:nvSpPr>
        <p:spPr>
          <a:xfrm rot="16200000">
            <a:off x="6702177" y="-1038082"/>
            <a:ext cx="474784" cy="6063126"/>
          </a:xfrm>
          <a:prstGeom prst="righ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6" name="Right Brace 5"/>
          <p:cNvSpPr/>
          <p:nvPr/>
        </p:nvSpPr>
        <p:spPr>
          <a:xfrm rot="16200000">
            <a:off x="3005579" y="1473340"/>
            <a:ext cx="474784" cy="1040283"/>
          </a:xfrm>
          <a:prstGeom prst="rightBrace">
            <a:avLst/>
          </a:prstGeom>
          <a:ln w="38100">
            <a:solidFill>
              <a:srgbClr val="00C7B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7" name="TextBox 6"/>
          <p:cNvSpPr txBox="1"/>
          <p:nvPr/>
        </p:nvSpPr>
        <p:spPr>
          <a:xfrm>
            <a:off x="5983316" y="1288294"/>
            <a:ext cx="4325815" cy="369332"/>
          </a:xfrm>
          <a:prstGeom prst="rect">
            <a:avLst/>
          </a:prstGeom>
          <a:noFill/>
        </p:spPr>
        <p:txBody>
          <a:bodyPr wrap="square" rtlCol="0">
            <a:spAutoFit/>
          </a:bodyPr>
          <a:lstStyle/>
          <a:p>
            <a:r>
              <a:rPr lang="en-US" b="1" dirty="0" smtClean="0">
                <a:solidFill>
                  <a:schemeClr val="accent3"/>
                </a:solidFill>
              </a:rPr>
              <a:t>Features: Input</a:t>
            </a:r>
            <a:endParaRPr lang="en-US" b="1" dirty="0">
              <a:solidFill>
                <a:schemeClr val="accent3"/>
              </a:solidFill>
            </a:endParaRPr>
          </a:p>
        </p:txBody>
      </p:sp>
      <p:sp>
        <p:nvSpPr>
          <p:cNvPr id="8" name="TextBox 7"/>
          <p:cNvSpPr txBox="1"/>
          <p:nvPr/>
        </p:nvSpPr>
        <p:spPr>
          <a:xfrm>
            <a:off x="2267101" y="1288294"/>
            <a:ext cx="4325815" cy="369332"/>
          </a:xfrm>
          <a:prstGeom prst="rect">
            <a:avLst/>
          </a:prstGeom>
          <a:noFill/>
        </p:spPr>
        <p:txBody>
          <a:bodyPr wrap="square" rtlCol="0">
            <a:spAutoFit/>
          </a:bodyPr>
          <a:lstStyle/>
          <a:p>
            <a:r>
              <a:rPr lang="en-US" b="1" dirty="0" smtClean="0">
                <a:solidFill>
                  <a:srgbClr val="00C7B1"/>
                </a:solidFill>
              </a:rPr>
              <a:t>Target/Label: Output</a:t>
            </a:r>
            <a:endParaRPr lang="en-US" b="1" dirty="0">
              <a:solidFill>
                <a:srgbClr val="00C7B1"/>
              </a:solidFill>
            </a:endParaRPr>
          </a:p>
        </p:txBody>
      </p:sp>
      <p:sp>
        <p:nvSpPr>
          <p:cNvPr id="9" name="Right Brace 8"/>
          <p:cNvSpPr/>
          <p:nvPr/>
        </p:nvSpPr>
        <p:spPr>
          <a:xfrm rot="10800000">
            <a:off x="1466210" y="2743199"/>
            <a:ext cx="474784" cy="2842768"/>
          </a:xfrm>
          <a:prstGeom prst="rightBrace">
            <a:avLst/>
          </a:prstGeom>
          <a:ln w="38100">
            <a:solidFill>
              <a:srgbClr val="005BBB"/>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solidFill>
                <a:schemeClr val="accent1"/>
              </a:solidFill>
            </a:endParaRPr>
          </a:p>
        </p:txBody>
      </p:sp>
      <p:sp>
        <p:nvSpPr>
          <p:cNvPr id="10" name="TextBox 9"/>
          <p:cNvSpPr txBox="1"/>
          <p:nvPr/>
        </p:nvSpPr>
        <p:spPr>
          <a:xfrm>
            <a:off x="501162" y="3674774"/>
            <a:ext cx="1202440" cy="646331"/>
          </a:xfrm>
          <a:prstGeom prst="rect">
            <a:avLst/>
          </a:prstGeom>
          <a:noFill/>
        </p:spPr>
        <p:txBody>
          <a:bodyPr wrap="square" rtlCol="0">
            <a:spAutoFit/>
          </a:bodyPr>
          <a:lstStyle/>
          <a:p>
            <a:r>
              <a:rPr lang="en-US" b="1" smtClean="0">
                <a:solidFill>
                  <a:schemeClr val="accent1"/>
                </a:solidFill>
              </a:rPr>
              <a:t>Patients (N)</a:t>
            </a:r>
            <a:endParaRPr lang="en-US" b="1" dirty="0">
              <a:solidFill>
                <a:schemeClr val="accent1"/>
              </a:solidFill>
            </a:endParaRPr>
          </a:p>
        </p:txBody>
      </p:sp>
    </p:spTree>
    <p:extLst>
      <p:ext uri="{BB962C8B-B14F-4D97-AF65-F5344CB8AC3E}">
        <p14:creationId xmlns:p14="http://schemas.microsoft.com/office/powerpoint/2010/main" val="1055256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0"/>
              </p:nvPr>
            </p:nvSpPr>
            <p:spPr>
              <a:xfrm>
                <a:off x="566928" y="2185416"/>
                <a:ext cx="9789184" cy="3732425"/>
              </a:xfrm>
            </p:spPr>
            <p:txBody>
              <a:bodyPr/>
              <a:lstStyle/>
              <a:p>
                <a:r>
                  <a:rPr lang="en-US" sz="2400" dirty="0" smtClean="0"/>
                  <a:t>Loss function</a:t>
                </a:r>
              </a:p>
              <a:p>
                <a:r>
                  <a:rPr lang="en-US" sz="2400" dirty="0" smtClean="0"/>
                  <a:t>Optimizing method: Gradient Descent, Stochastic Gradient Descent, Batch Gradient Descent</a:t>
                </a:r>
              </a:p>
              <a:p>
                <a:r>
                  <a:rPr lang="en-US" sz="2400" dirty="0" err="1" smtClean="0"/>
                  <a:t>Hyperparameters</a:t>
                </a:r>
                <a:r>
                  <a:rPr lang="en-US" sz="2400" dirty="0" smtClean="0"/>
                  <a:t>: learning rate (</a:t>
                </a:r>
                <a14:m>
                  <m:oMath xmlns:m="http://schemas.openxmlformats.org/officeDocument/2006/math">
                    <m:r>
                      <a:rPr lang="en-US" sz="2400" i="1" smtClean="0">
                        <a:latin typeface="Cambria Math" charset="0"/>
                        <a:ea typeface="Cambria Math" charset="0"/>
                        <a:cs typeface="Cambria Math" charset="0"/>
                      </a:rPr>
                      <m:t>𝜂</m:t>
                    </m:r>
                  </m:oMath>
                </a14:m>
                <a:r>
                  <a:rPr lang="en-US" sz="2400" dirty="0" smtClean="0"/>
                  <a:t>)</a:t>
                </a:r>
              </a:p>
              <a:p>
                <a:r>
                  <a:rPr lang="en-US" sz="2400" dirty="0" smtClean="0"/>
                  <a:t>Regularization: L1 (Lasso), L2 (Weight Decay), early-stopping, dropout</a:t>
                </a:r>
              </a:p>
              <a:p>
                <a:pPr lvl="1"/>
                <a:r>
                  <a:rPr lang="en-US" sz="2400" dirty="0"/>
                  <a:t>	</a:t>
                </a:r>
                <a:r>
                  <a:rPr lang="en-US" sz="2400" dirty="0" smtClean="0"/>
                  <a:t>Why do we need regularization? If data are linearly separable, weights go to infinity, which leads to </a:t>
                </a:r>
                <a:r>
                  <a:rPr lang="en-US" sz="2400" b="1" dirty="0" err="1" smtClean="0">
                    <a:solidFill>
                      <a:schemeClr val="accent6"/>
                    </a:solidFill>
                  </a:rPr>
                  <a:t>overfitting</a:t>
                </a:r>
                <a:r>
                  <a:rPr lang="en-US" sz="2400" dirty="0" smtClean="0"/>
                  <a:t>. This penalizes large weights.</a:t>
                </a:r>
                <a:endParaRPr lang="en-US" sz="2400" dirty="0"/>
              </a:p>
            </p:txBody>
          </p:sp>
        </mc:Choice>
        <mc:Fallback xmlns="">
          <p:sp>
            <p:nvSpPr>
              <p:cNvPr id="2" name="Text Placeholder 1"/>
              <p:cNvSpPr>
                <a:spLocks noGrp="1" noRot="1" noChangeAspect="1" noMove="1" noResize="1" noEditPoints="1" noAdjustHandles="1" noChangeArrowheads="1" noChangeShapeType="1" noTextEdit="1"/>
              </p:cNvSpPr>
              <p:nvPr>
                <p:ph type="body" idx="10"/>
              </p:nvPr>
            </p:nvSpPr>
            <p:spPr>
              <a:xfrm>
                <a:off x="566928" y="2185416"/>
                <a:ext cx="9789184" cy="3732425"/>
              </a:xfrm>
              <a:blipFill rotWithShape="0">
                <a:blip r:embed="rId2"/>
                <a:stretch>
                  <a:fillRect t="-261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Machine learning algorithms:</a:t>
            </a:r>
            <a:endParaRPr lang="en-US" dirty="0"/>
          </a:p>
        </p:txBody>
      </p:sp>
    </p:spTree>
    <p:extLst>
      <p:ext uri="{BB962C8B-B14F-4D97-AF65-F5344CB8AC3E}">
        <p14:creationId xmlns:p14="http://schemas.microsoft.com/office/powerpoint/2010/main" val="1349403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150691" cy="3732425"/>
          </a:xfrm>
        </p:spPr>
        <p:txBody>
          <a:bodyPr/>
          <a:lstStyle/>
          <a:p>
            <a:r>
              <a:rPr lang="en-US" sz="2800" dirty="0" smtClean="0"/>
              <a:t>Minimizing/maximizing a function f(x) by altering x</a:t>
            </a:r>
          </a:p>
          <a:p>
            <a:pPr lvl="1"/>
            <a:r>
              <a:rPr lang="en-US" sz="2800" dirty="0"/>
              <a:t>	</a:t>
            </a:r>
            <a:r>
              <a:rPr lang="en-US" sz="2800" dirty="0" smtClean="0"/>
              <a:t>f(x) is the objective function: loss function, cost, error</a:t>
            </a:r>
          </a:p>
          <a:p>
            <a:pPr lvl="1"/>
            <a:r>
              <a:rPr lang="en-US" sz="2800" dirty="0"/>
              <a:t>	</a:t>
            </a:r>
            <a:r>
              <a:rPr lang="en-US" sz="2800" dirty="0" smtClean="0"/>
              <a:t>		Example: Least Squares</a:t>
            </a:r>
          </a:p>
          <a:p>
            <a:pPr lvl="1"/>
            <a:endParaRPr lang="en-US" sz="2800" dirty="0" smtClean="0"/>
          </a:p>
          <a:p>
            <a:pPr lvl="1"/>
            <a:r>
              <a:rPr lang="en-US" sz="2800" dirty="0" smtClean="0">
                <a:solidFill>
                  <a:schemeClr val="accent6"/>
                </a:solidFill>
              </a:rPr>
              <a:t>Done many ways: usually stochastic gradient descent, gradient descent, or batch gradient descent</a:t>
            </a:r>
            <a:endParaRPr lang="en-US" sz="2800" dirty="0">
              <a:solidFill>
                <a:schemeClr val="accent6"/>
              </a:solidFill>
            </a:endParaRPr>
          </a:p>
        </p:txBody>
      </p:sp>
      <p:sp>
        <p:nvSpPr>
          <p:cNvPr id="3" name="Title 2"/>
          <p:cNvSpPr>
            <a:spLocks noGrp="1"/>
          </p:cNvSpPr>
          <p:nvPr>
            <p:ph type="title"/>
          </p:nvPr>
        </p:nvSpPr>
        <p:spPr/>
        <p:txBody>
          <a:bodyPr/>
          <a:lstStyle/>
          <a:p>
            <a:r>
              <a:rPr lang="en-US" dirty="0" smtClean="0"/>
              <a:t>Optimization</a:t>
            </a:r>
            <a:endParaRPr lang="en-US" dirty="0"/>
          </a:p>
        </p:txBody>
      </p:sp>
    </p:spTree>
    <p:extLst>
      <p:ext uri="{BB962C8B-B14F-4D97-AF65-F5344CB8AC3E}">
        <p14:creationId xmlns:p14="http://schemas.microsoft.com/office/powerpoint/2010/main" val="461468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Review</a:t>
            </a:r>
            <a:endParaRPr lang="en-US" dirty="0"/>
          </a:p>
        </p:txBody>
      </p:sp>
      <p:pic>
        <p:nvPicPr>
          <p:cNvPr id="2" name="Picture 1"/>
          <p:cNvPicPr>
            <a:picLocks noChangeAspect="1"/>
          </p:cNvPicPr>
          <p:nvPr/>
        </p:nvPicPr>
        <p:blipFill>
          <a:blip r:embed="rId2"/>
          <a:stretch>
            <a:fillRect/>
          </a:stretch>
        </p:blipFill>
        <p:spPr>
          <a:xfrm>
            <a:off x="0" y="1086792"/>
            <a:ext cx="12192000" cy="3110796"/>
          </a:xfrm>
          <a:prstGeom prst="rect">
            <a:avLst/>
          </a:prstGeom>
        </p:spPr>
      </p:pic>
      <p:pic>
        <p:nvPicPr>
          <p:cNvPr id="6" name="Picture 5"/>
          <p:cNvPicPr>
            <a:picLocks noChangeAspect="1"/>
          </p:cNvPicPr>
          <p:nvPr/>
        </p:nvPicPr>
        <p:blipFill>
          <a:blip r:embed="rId3"/>
          <a:stretch>
            <a:fillRect/>
          </a:stretch>
        </p:blipFill>
        <p:spPr>
          <a:xfrm>
            <a:off x="2597472" y="3615070"/>
            <a:ext cx="7871235" cy="2642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7361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825580" cy="3732425"/>
          </a:xfrm>
        </p:spPr>
        <p:txBody>
          <a:bodyPr/>
          <a:lstStyle/>
          <a:p>
            <a:pPr>
              <a:lnSpc>
                <a:spcPct val="100000"/>
              </a:lnSpc>
            </a:pPr>
            <a:r>
              <a:rPr lang="en-US" sz="2400" dirty="0" err="1"/>
              <a:t>Overfitting</a:t>
            </a:r>
            <a:r>
              <a:rPr lang="en-US" sz="2400" dirty="0"/>
              <a:t> refers to a model that models the training data too well</a:t>
            </a:r>
            <a:r>
              <a:rPr lang="en-US" sz="2400" dirty="0" smtClean="0"/>
              <a:t>.</a:t>
            </a:r>
          </a:p>
          <a:p>
            <a:pPr>
              <a:lnSpc>
                <a:spcPct val="100000"/>
              </a:lnSpc>
            </a:pPr>
            <a:r>
              <a:rPr lang="en-US" sz="2400" dirty="0" err="1"/>
              <a:t>Overfitting</a:t>
            </a:r>
            <a:r>
              <a:rPr lang="en-US" sz="2400" dirty="0"/>
              <a:t> happens when a model learns the detail and noise in the training data to the extent that it negatively impacts the performance of the model on new data. This means that the noise or random fluctuations in the training data is picked up and learned as concepts by the model. </a:t>
            </a:r>
            <a:endParaRPr lang="en-US" sz="2400" dirty="0" smtClean="0"/>
          </a:p>
          <a:p>
            <a:pPr>
              <a:lnSpc>
                <a:spcPct val="100000"/>
              </a:lnSpc>
            </a:pPr>
            <a:r>
              <a:rPr lang="en-US" sz="2400" dirty="0" smtClean="0"/>
              <a:t>This is bad for new data and generalizability!</a:t>
            </a:r>
          </a:p>
          <a:p>
            <a:pPr>
              <a:lnSpc>
                <a:spcPct val="100000"/>
              </a:lnSpc>
            </a:pPr>
            <a:r>
              <a:rPr lang="en-US" sz="2400" b="1" dirty="0" err="1" smtClean="0"/>
              <a:t>Underfitting</a:t>
            </a:r>
            <a:r>
              <a:rPr lang="en-US" sz="2400" b="1" dirty="0" smtClean="0"/>
              <a:t>: </a:t>
            </a:r>
            <a:r>
              <a:rPr lang="en-US" sz="2400" dirty="0"/>
              <a:t>can neither model the training data nor generalize to new </a:t>
            </a:r>
            <a:r>
              <a:rPr lang="en-US" sz="2400" dirty="0" smtClean="0"/>
              <a:t>data</a:t>
            </a:r>
            <a:endParaRPr lang="en-US" b="1" dirty="0"/>
          </a:p>
          <a:p>
            <a:r>
              <a:rPr lang="en-US" b="1" dirty="0" smtClean="0"/>
              <a:t>What you want: Select a model in between </a:t>
            </a:r>
            <a:r>
              <a:rPr lang="en-US" b="1" dirty="0" err="1" smtClean="0"/>
              <a:t>overfitting</a:t>
            </a:r>
            <a:r>
              <a:rPr lang="en-US" b="1" dirty="0" smtClean="0"/>
              <a:t> and </a:t>
            </a:r>
            <a:r>
              <a:rPr lang="en-US" b="1" dirty="0" err="1" smtClean="0"/>
              <a:t>underfitting</a:t>
            </a:r>
            <a:r>
              <a:rPr lang="en-US" b="1" dirty="0" smtClean="0"/>
              <a:t>!</a:t>
            </a:r>
            <a:endParaRPr lang="en-US" b="1" dirty="0"/>
          </a:p>
        </p:txBody>
      </p:sp>
      <p:sp>
        <p:nvSpPr>
          <p:cNvPr id="3" name="Title 2"/>
          <p:cNvSpPr>
            <a:spLocks noGrp="1"/>
          </p:cNvSpPr>
          <p:nvPr>
            <p:ph type="title"/>
          </p:nvPr>
        </p:nvSpPr>
        <p:spPr/>
        <p:txBody>
          <a:bodyPr/>
          <a:lstStyle/>
          <a:p>
            <a:r>
              <a:rPr lang="en-US" dirty="0" smtClean="0"/>
              <a:t>What is </a:t>
            </a:r>
            <a:r>
              <a:rPr lang="en-US" dirty="0" err="1" smtClean="0"/>
              <a:t>overfitting</a:t>
            </a:r>
            <a:r>
              <a:rPr lang="en-US" dirty="0" smtClean="0"/>
              <a:t>?</a:t>
            </a:r>
            <a:endParaRPr lang="en-US" dirty="0"/>
          </a:p>
        </p:txBody>
      </p:sp>
    </p:spTree>
    <p:extLst>
      <p:ext uri="{BB962C8B-B14F-4D97-AF65-F5344CB8AC3E}">
        <p14:creationId xmlns:p14="http://schemas.microsoft.com/office/powerpoint/2010/main" val="1014489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smtClean="0"/>
          </a:p>
          <a:p>
            <a:endParaRPr lang="en-US" dirty="0"/>
          </a:p>
        </p:txBody>
      </p:sp>
      <p:sp>
        <p:nvSpPr>
          <p:cNvPr id="3" name="Title 2"/>
          <p:cNvSpPr>
            <a:spLocks noGrp="1"/>
          </p:cNvSpPr>
          <p:nvPr>
            <p:ph type="title"/>
          </p:nvPr>
        </p:nvSpPr>
        <p:spPr/>
        <p:txBody>
          <a:bodyPr/>
          <a:lstStyle/>
          <a:p>
            <a:r>
              <a:rPr lang="en-US" dirty="0" smtClean="0"/>
              <a:t>Interpretability: What is it?</a:t>
            </a:r>
            <a:endParaRPr lang="en-US" dirty="0"/>
          </a:p>
        </p:txBody>
      </p:sp>
      <p:sp>
        <p:nvSpPr>
          <p:cNvPr id="10" name="Content Placeholder 1"/>
          <p:cNvSpPr txBox="1">
            <a:spLocks/>
          </p:cNvSpPr>
          <p:nvPr/>
        </p:nvSpPr>
        <p:spPr>
          <a:xfrm>
            <a:off x="719328" y="2337816"/>
            <a:ext cx="9678987" cy="3848100"/>
          </a:xfrm>
          <a:prstGeom prst="rect">
            <a:avLst/>
          </a:prstGeom>
        </p:spPr>
        <p:txBody>
          <a:bodyPr vert="horz" lIns="91440" tIns="45720" rIns="91440" bIns="45720" rtlCol="0">
            <a:normAutofit/>
          </a:bodyPr>
          <a:lstStyle>
            <a:lvl1pPr marL="0" indent="0" algn="l" defTabSz="914400" rtl="0" eaLnBrk="1" latinLnBrk="0" hangingPunct="1">
              <a:lnSpc>
                <a:spcPts val="2300"/>
              </a:lnSpc>
              <a:spcBef>
                <a:spcPts val="1000"/>
              </a:spcBef>
              <a:buClr>
                <a:srgbClr val="005BBB"/>
              </a:buClr>
              <a:buFontTx/>
              <a:buNone/>
              <a:defRPr sz="1700" b="1" kern="1200" baseline="0">
                <a:solidFill>
                  <a:srgbClr val="005BBB"/>
                </a:solidFill>
                <a:latin typeface="Arial" charset="0"/>
                <a:ea typeface="Arial" charset="0"/>
                <a:cs typeface="Arial" charset="0"/>
              </a:defRPr>
            </a:lvl1pPr>
            <a:lvl2pPr marL="736600" indent="-279400" algn="l" defTabSz="914400" rtl="0" eaLnBrk="1" latinLnBrk="0" hangingPunct="1">
              <a:lnSpc>
                <a:spcPts val="2300"/>
              </a:lnSpc>
              <a:spcBef>
                <a:spcPts val="500"/>
              </a:spcBef>
              <a:buClr>
                <a:srgbClr val="005BBB"/>
              </a:buClr>
              <a:buFont typeface="Arial" charset="0"/>
              <a:buChar char="•"/>
              <a:tabLst/>
              <a:defRPr sz="2000" kern="1200" baseline="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rgbClr val="666666"/>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rgbClr val="666666"/>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charset="0"/>
              <a:buChar char="•"/>
            </a:pPr>
            <a:r>
              <a:rPr lang="en-US" sz="2400" b="0" dirty="0" smtClean="0">
                <a:solidFill>
                  <a:schemeClr val="tx1"/>
                </a:solidFill>
              </a:rPr>
              <a:t>Machine Learning Algorithms, like decision trees, give us rules for why one thing was chosen over another—easy to interpret reasoning behind it.  We can extract our features from logistic regression for the most “important” features</a:t>
            </a:r>
          </a:p>
          <a:p>
            <a:pPr marL="285750" indent="-285750">
              <a:buFont typeface="Arial" charset="0"/>
              <a:buChar char="•"/>
            </a:pPr>
            <a:endParaRPr lang="en-US" b="0" dirty="0">
              <a:solidFill>
                <a:schemeClr val="tx1"/>
              </a:solidFill>
            </a:endParaRPr>
          </a:p>
          <a:p>
            <a:pPr marL="285750" indent="-285750">
              <a:buFont typeface="Arial" charset="0"/>
              <a:buChar char="•"/>
            </a:pPr>
            <a:r>
              <a:rPr lang="en-US" sz="2400" b="0" dirty="0" smtClean="0">
                <a:solidFill>
                  <a:schemeClr val="tx1"/>
                </a:solidFill>
              </a:rPr>
              <a:t>Deep Learning: </a:t>
            </a:r>
          </a:p>
          <a:p>
            <a:pPr marL="285750" indent="-285750">
              <a:buFont typeface="Arial" charset="0"/>
              <a:buChar char="•"/>
            </a:pPr>
            <a:endParaRPr lang="en-US" b="0" dirty="0" smtClean="0">
              <a:solidFill>
                <a:schemeClr val="tx1"/>
              </a:solidFill>
            </a:endParaRPr>
          </a:p>
          <a:p>
            <a:pPr marL="285750" indent="-285750">
              <a:buFont typeface="Arial" charset="0"/>
              <a:buChar char="•"/>
            </a:pPr>
            <a:endParaRPr lang="en-US" b="0" dirty="0" smtClean="0"/>
          </a:p>
          <a:p>
            <a:endParaRPr lang="en-US" dirty="0"/>
          </a:p>
        </p:txBody>
      </p:sp>
      <p:pic>
        <p:nvPicPr>
          <p:cNvPr id="11" name="Picture 10"/>
          <p:cNvPicPr>
            <a:picLocks noChangeAspect="1"/>
          </p:cNvPicPr>
          <p:nvPr/>
        </p:nvPicPr>
        <p:blipFill>
          <a:blip r:embed="rId3"/>
          <a:stretch>
            <a:fillRect/>
          </a:stretch>
        </p:blipFill>
        <p:spPr>
          <a:xfrm rot="1065294">
            <a:off x="3288428" y="3819414"/>
            <a:ext cx="2757672" cy="2781142"/>
          </a:xfrm>
          <a:prstGeom prst="rect">
            <a:avLst/>
          </a:prstGeom>
        </p:spPr>
      </p:pic>
    </p:spTree>
    <p:extLst>
      <p:ext uri="{BB962C8B-B14F-4D97-AF65-F5344CB8AC3E}">
        <p14:creationId xmlns:p14="http://schemas.microsoft.com/office/powerpoint/2010/main" val="452295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a:t>
            </a:r>
            <a:r>
              <a:rPr lang="en-US" sz="2400" dirty="0" err="1"/>
              <a:t>informativeness</a:t>
            </a:r>
            <a:r>
              <a:rPr lang="en-US" sz="2400" dirty="0"/>
              <a:t>,’ where an interpretation of the model, such as why a diagnosis was made or what risk factors influence classification into a high risk category, can help clinicians make informative </a:t>
            </a:r>
            <a:r>
              <a:rPr lang="en-US" sz="2400" dirty="0" smtClean="0"/>
              <a:t>decisions</a:t>
            </a:r>
          </a:p>
          <a:p>
            <a:r>
              <a:rPr lang="en-US" sz="2400" dirty="0"/>
              <a:t>post-hoc interpretations about what additional information a model can provide and simultaneous modeling to check interpretation </a:t>
            </a:r>
          </a:p>
          <a:p>
            <a:r>
              <a:rPr lang="en-US" sz="2400" dirty="0" smtClean="0"/>
              <a:t>NOT the inner workings of the model </a:t>
            </a:r>
          </a:p>
          <a:p>
            <a:endParaRPr lang="en-US" sz="2400" dirty="0"/>
          </a:p>
          <a:p>
            <a:pPr lvl="1"/>
            <a:r>
              <a:rPr lang="en-US" sz="2400" dirty="0" smtClean="0"/>
              <a:t>	</a:t>
            </a:r>
            <a:r>
              <a:rPr lang="en-US" sz="2400" dirty="0" smtClean="0">
                <a:solidFill>
                  <a:schemeClr val="accent6"/>
                </a:solidFill>
              </a:rPr>
              <a:t>can visualize feature maps, find ‘importance measures,’ attention</a:t>
            </a:r>
            <a:endParaRPr lang="en-US" sz="2400" dirty="0">
              <a:solidFill>
                <a:schemeClr val="accent6"/>
              </a:solidFill>
            </a:endParaRPr>
          </a:p>
        </p:txBody>
      </p:sp>
      <p:sp>
        <p:nvSpPr>
          <p:cNvPr id="3" name="Title 2"/>
          <p:cNvSpPr>
            <a:spLocks noGrp="1"/>
          </p:cNvSpPr>
          <p:nvPr>
            <p:ph type="title"/>
          </p:nvPr>
        </p:nvSpPr>
        <p:spPr/>
        <p:txBody>
          <a:bodyPr/>
          <a:lstStyle/>
          <a:p>
            <a:r>
              <a:rPr lang="en-US" dirty="0" smtClean="0"/>
              <a:t>Interpretability: Visualization and Exploratory Analysis</a:t>
            </a:r>
            <a:endParaRPr lang="en-US" dirty="0"/>
          </a:p>
        </p:txBody>
      </p:sp>
    </p:spTree>
    <p:extLst>
      <p:ext uri="{BB962C8B-B14F-4D97-AF65-F5344CB8AC3E}">
        <p14:creationId xmlns:p14="http://schemas.microsoft.com/office/powerpoint/2010/main" val="559533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a:lnSpc>
                <a:spcPct val="100000"/>
              </a:lnSpc>
            </a:pPr>
            <a:r>
              <a:rPr lang="en-US" sz="2400" dirty="0"/>
              <a:t>high dimensionality </a:t>
            </a:r>
          </a:p>
          <a:p>
            <a:pPr>
              <a:lnSpc>
                <a:spcPct val="100000"/>
              </a:lnSpc>
            </a:pPr>
            <a:r>
              <a:rPr lang="en-US" sz="2400" dirty="0" smtClean="0"/>
              <a:t>Millions of records</a:t>
            </a:r>
            <a:endParaRPr lang="en-US" sz="2400" dirty="0"/>
          </a:p>
          <a:p>
            <a:pPr>
              <a:lnSpc>
                <a:spcPct val="100000"/>
              </a:lnSpc>
            </a:pPr>
            <a:r>
              <a:rPr lang="en-US" sz="2400" dirty="0" smtClean="0"/>
              <a:t>Not just </a:t>
            </a:r>
            <a:r>
              <a:rPr lang="en-US" sz="2400" dirty="0"/>
              <a:t>patients that specifically fit the strict inclusion/exclusion criteria of clinical trials or cohort studies </a:t>
            </a:r>
            <a:endParaRPr lang="en-US" sz="2400" dirty="0" smtClean="0"/>
          </a:p>
          <a:p>
            <a:pPr>
              <a:lnSpc>
                <a:spcPct val="100000"/>
              </a:lnSpc>
            </a:pPr>
            <a:r>
              <a:rPr lang="en-US" sz="2400" dirty="0" smtClean="0"/>
              <a:t>Potentially, algorithms could deliver decision support using EHR data in the patient’s record AT THE POINT OF CARE</a:t>
            </a:r>
            <a:endParaRPr lang="en-US" sz="2400" dirty="0"/>
          </a:p>
        </p:txBody>
      </p:sp>
      <p:sp>
        <p:nvSpPr>
          <p:cNvPr id="3" name="Title 2"/>
          <p:cNvSpPr>
            <a:spLocks noGrp="1"/>
          </p:cNvSpPr>
          <p:nvPr>
            <p:ph type="title"/>
          </p:nvPr>
        </p:nvSpPr>
        <p:spPr/>
        <p:txBody>
          <a:bodyPr/>
          <a:lstStyle/>
          <a:p>
            <a:r>
              <a:rPr lang="en-US" dirty="0" smtClean="0"/>
              <a:t>Clinical Decision Support: Working with EHR data</a:t>
            </a:r>
            <a:endParaRPr lang="en-US" dirty="0"/>
          </a:p>
        </p:txBody>
      </p:sp>
    </p:spTree>
    <p:extLst>
      <p:ext uri="{BB962C8B-B14F-4D97-AF65-F5344CB8AC3E}">
        <p14:creationId xmlns:p14="http://schemas.microsoft.com/office/powerpoint/2010/main" val="1275636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157364" cy="3732425"/>
          </a:xfrm>
        </p:spPr>
        <p:txBody>
          <a:bodyPr/>
          <a:lstStyle/>
          <a:p>
            <a:r>
              <a:rPr lang="en-US" dirty="0" smtClean="0"/>
              <a:t>Heterogeneous data types: </a:t>
            </a:r>
          </a:p>
          <a:p>
            <a:pPr marL="800089" lvl="1" indent="-342900">
              <a:buFont typeface="Arial" charset="0"/>
              <a:buChar char="•"/>
            </a:pPr>
            <a:r>
              <a:rPr lang="en-US" dirty="0" smtClean="0">
                <a:solidFill>
                  <a:schemeClr val="accent6"/>
                </a:solidFill>
              </a:rPr>
              <a:t>Coded diagnoses (ICD-10)</a:t>
            </a:r>
          </a:p>
          <a:p>
            <a:pPr marL="800089" lvl="1" indent="-342900">
              <a:buFont typeface="Arial" charset="0"/>
              <a:buChar char="•"/>
            </a:pPr>
            <a:r>
              <a:rPr lang="en-US" dirty="0" smtClean="0">
                <a:solidFill>
                  <a:schemeClr val="accent6"/>
                </a:solidFill>
              </a:rPr>
              <a:t>Coded procedures (CPT)</a:t>
            </a:r>
          </a:p>
          <a:p>
            <a:pPr marL="800089" lvl="1" indent="-342900">
              <a:buFont typeface="Arial" charset="0"/>
              <a:buChar char="•"/>
            </a:pPr>
            <a:r>
              <a:rPr lang="en-US" dirty="0" smtClean="0">
                <a:solidFill>
                  <a:schemeClr val="accent6"/>
                </a:solidFill>
              </a:rPr>
              <a:t>Medications (</a:t>
            </a:r>
            <a:r>
              <a:rPr lang="en-US" dirty="0" err="1" smtClean="0">
                <a:solidFill>
                  <a:schemeClr val="accent6"/>
                </a:solidFill>
              </a:rPr>
              <a:t>RxNorm</a:t>
            </a:r>
            <a:r>
              <a:rPr lang="en-US" dirty="0" smtClean="0">
                <a:solidFill>
                  <a:schemeClr val="accent6"/>
                </a:solidFill>
              </a:rPr>
              <a:t>)</a:t>
            </a:r>
          </a:p>
          <a:p>
            <a:pPr marL="800089" lvl="1" indent="-342900">
              <a:buFont typeface="Arial" charset="0"/>
              <a:buChar char="•"/>
            </a:pPr>
            <a:r>
              <a:rPr lang="en-US" dirty="0" smtClean="0">
                <a:solidFill>
                  <a:schemeClr val="accent6"/>
                </a:solidFill>
              </a:rPr>
              <a:t>Lab Values (Continuous, have different labels)</a:t>
            </a:r>
          </a:p>
          <a:p>
            <a:pPr marL="800089" lvl="1" indent="-342900">
              <a:buFont typeface="Arial" charset="0"/>
              <a:buChar char="•"/>
            </a:pPr>
            <a:r>
              <a:rPr lang="en-US" dirty="0" smtClean="0">
                <a:solidFill>
                  <a:schemeClr val="accent6"/>
                </a:solidFill>
              </a:rPr>
              <a:t>Vital Signs</a:t>
            </a:r>
          </a:p>
          <a:p>
            <a:pPr marL="800089" lvl="1" indent="-342900">
              <a:buFont typeface="Arial" charset="0"/>
              <a:buChar char="•"/>
            </a:pPr>
            <a:r>
              <a:rPr lang="en-US" dirty="0" smtClean="0">
                <a:solidFill>
                  <a:schemeClr val="accent6"/>
                </a:solidFill>
              </a:rPr>
              <a:t>Image Data (X-Rays, Pathology slides, radiography images, etc.)</a:t>
            </a:r>
          </a:p>
          <a:p>
            <a:pPr marL="800089" lvl="1" indent="-342900">
              <a:buFont typeface="Arial" charset="0"/>
              <a:buChar char="•"/>
            </a:pPr>
            <a:r>
              <a:rPr lang="en-US" dirty="0" smtClean="0">
                <a:solidFill>
                  <a:schemeClr val="accent6"/>
                </a:solidFill>
              </a:rPr>
              <a:t>Temporal Components (Admission, Discharge Dates)</a:t>
            </a:r>
          </a:p>
          <a:p>
            <a:pPr marL="800089" lvl="1" indent="-342900">
              <a:buFont typeface="Arial" charset="0"/>
              <a:buChar char="•"/>
            </a:pPr>
            <a:r>
              <a:rPr lang="en-US" dirty="0" smtClean="0">
                <a:solidFill>
                  <a:schemeClr val="accent6"/>
                </a:solidFill>
              </a:rPr>
              <a:t>Clinical Text (non-codified data)</a:t>
            </a:r>
          </a:p>
          <a:p>
            <a:pPr marL="800089" lvl="1" indent="-342900">
              <a:buFont typeface="Arial" charset="0"/>
              <a:buChar char="•"/>
            </a:pPr>
            <a:r>
              <a:rPr lang="en-US" dirty="0" smtClean="0">
                <a:solidFill>
                  <a:schemeClr val="accent6"/>
                </a:solidFill>
              </a:rPr>
              <a:t>Demographic Information (Age, Gender, Birthdate, Zip Code, Address, Marital Status, Occupation)</a:t>
            </a:r>
          </a:p>
          <a:p>
            <a:pPr marL="800089" lvl="1" indent="-342900">
              <a:buFont typeface="Arial" charset="0"/>
              <a:buChar char="•"/>
            </a:pPr>
            <a:r>
              <a:rPr lang="en-US" dirty="0" smtClean="0">
                <a:solidFill>
                  <a:schemeClr val="accent6"/>
                </a:solidFill>
              </a:rPr>
              <a:t>Insurance Information</a:t>
            </a:r>
          </a:p>
          <a:p>
            <a:pPr marL="800089" lvl="1" indent="-342900">
              <a:buFont typeface="Arial" charset="0"/>
              <a:buChar char="•"/>
            </a:pPr>
            <a:endParaRPr lang="en-US" dirty="0"/>
          </a:p>
        </p:txBody>
      </p:sp>
      <p:sp>
        <p:nvSpPr>
          <p:cNvPr id="3" name="Title 2"/>
          <p:cNvSpPr>
            <a:spLocks noGrp="1"/>
          </p:cNvSpPr>
          <p:nvPr>
            <p:ph type="title"/>
          </p:nvPr>
        </p:nvSpPr>
        <p:spPr/>
        <p:txBody>
          <a:bodyPr/>
          <a:lstStyle/>
          <a:p>
            <a:r>
              <a:rPr lang="en-US" dirty="0" smtClean="0"/>
              <a:t>Complexities of Electronic Health Record Data</a:t>
            </a:r>
            <a:endParaRPr lang="en-US" dirty="0"/>
          </a:p>
        </p:txBody>
      </p:sp>
    </p:spTree>
    <p:extLst>
      <p:ext uri="{BB962C8B-B14F-4D97-AF65-F5344CB8AC3E}">
        <p14:creationId xmlns:p14="http://schemas.microsoft.com/office/powerpoint/2010/main" val="893369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9157364" cy="1735953"/>
          </a:xfrm>
        </p:spPr>
        <p:txBody>
          <a:bodyPr/>
          <a:lstStyle/>
          <a:p>
            <a:r>
              <a:rPr lang="en-US" dirty="0" smtClean="0"/>
              <a:t>Longitudinal</a:t>
            </a:r>
          </a:p>
          <a:p>
            <a:pPr marL="800089" lvl="1" indent="-342900">
              <a:buFont typeface="Arial" charset="0"/>
              <a:buChar char="•"/>
            </a:pPr>
            <a:r>
              <a:rPr lang="en-US" dirty="0" smtClean="0">
                <a:solidFill>
                  <a:schemeClr val="accent6"/>
                </a:solidFill>
              </a:rPr>
              <a:t>Many encounter dates with irregular time gaps within patient and within system</a:t>
            </a:r>
          </a:p>
          <a:p>
            <a:pPr marL="800089" lvl="1" indent="-342900">
              <a:buFont typeface="Arial" charset="0"/>
              <a:buChar char="•"/>
            </a:pPr>
            <a:r>
              <a:rPr lang="en-US" dirty="0" smtClean="0">
                <a:solidFill>
                  <a:schemeClr val="accent6"/>
                </a:solidFill>
              </a:rPr>
              <a:t>De-identified data only gives you access to a year and not the full date</a:t>
            </a:r>
          </a:p>
          <a:p>
            <a:pPr marL="800089" lvl="1" indent="-342900">
              <a:buFont typeface="Arial" charset="0"/>
              <a:buChar char="•"/>
            </a:pPr>
            <a:endParaRPr lang="en-US" dirty="0">
              <a:solidFill>
                <a:schemeClr val="accent6"/>
              </a:solidFill>
            </a:endParaRPr>
          </a:p>
          <a:p>
            <a:pPr indent="0">
              <a:buNone/>
            </a:pPr>
            <a:endParaRPr lang="en-US" dirty="0" smtClean="0">
              <a:solidFill>
                <a:schemeClr val="accent6"/>
              </a:solidFill>
            </a:endParaRPr>
          </a:p>
          <a:p>
            <a:pPr marL="800089" lvl="1" indent="-342900">
              <a:buFont typeface="Arial" charset="0"/>
              <a:buChar char="•"/>
            </a:pPr>
            <a:endParaRPr lang="en-US" dirty="0"/>
          </a:p>
        </p:txBody>
      </p:sp>
      <p:sp>
        <p:nvSpPr>
          <p:cNvPr id="3" name="Title 2"/>
          <p:cNvSpPr>
            <a:spLocks noGrp="1"/>
          </p:cNvSpPr>
          <p:nvPr>
            <p:ph type="title"/>
          </p:nvPr>
        </p:nvSpPr>
        <p:spPr/>
        <p:txBody>
          <a:bodyPr/>
          <a:lstStyle/>
          <a:p>
            <a:r>
              <a:rPr lang="en-US" dirty="0" smtClean="0"/>
              <a:t>Complexities of Electronic Health Record Data</a:t>
            </a:r>
            <a:endParaRPr lang="en-US" dirty="0"/>
          </a:p>
        </p:txBody>
      </p:sp>
      <p:sp>
        <p:nvSpPr>
          <p:cNvPr id="4" name="Text Placeholder 1"/>
          <p:cNvSpPr txBox="1">
            <a:spLocks/>
          </p:cNvSpPr>
          <p:nvPr/>
        </p:nvSpPr>
        <p:spPr>
          <a:xfrm>
            <a:off x="566928" y="3921369"/>
            <a:ext cx="9157364" cy="1735953"/>
          </a:xfrm>
          <a:prstGeom prst="rect">
            <a:avLst/>
          </a:prstGeom>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Missing Data</a:t>
            </a:r>
          </a:p>
          <a:p>
            <a:pPr marL="800089" lvl="1" indent="-342900">
              <a:buFont typeface="Arial" charset="0"/>
              <a:buChar char="•"/>
            </a:pPr>
            <a:r>
              <a:rPr lang="en-US" dirty="0" smtClean="0">
                <a:solidFill>
                  <a:schemeClr val="accent6"/>
                </a:solidFill>
              </a:rPr>
              <a:t>There is no uniform way to collect data items—features/variables may be missing </a:t>
            </a:r>
          </a:p>
          <a:p>
            <a:pPr marL="800089" lvl="1" indent="-342900">
              <a:buFont typeface="Arial" charset="0"/>
              <a:buChar char="•"/>
            </a:pPr>
            <a:r>
              <a:rPr lang="en-US" dirty="0" smtClean="0">
                <a:solidFill>
                  <a:schemeClr val="accent6"/>
                </a:solidFill>
              </a:rPr>
              <a:t>Patient may switch systems, insurance companies, or providers—gap in their patient encounters and history</a:t>
            </a:r>
          </a:p>
          <a:p>
            <a:pPr marL="800089" lvl="1" indent="-342900">
              <a:buFont typeface="Arial" charset="0"/>
              <a:buChar char="•"/>
            </a:pPr>
            <a:endParaRPr lang="en-US" dirty="0" smtClean="0">
              <a:solidFill>
                <a:schemeClr val="accent6"/>
              </a:solidFill>
            </a:endParaRPr>
          </a:p>
          <a:p>
            <a:pPr indent="0">
              <a:buFont typeface="Arial" charset="0"/>
              <a:buNone/>
            </a:pPr>
            <a:endParaRPr lang="en-US" dirty="0" smtClean="0">
              <a:solidFill>
                <a:schemeClr val="accent6"/>
              </a:solidFill>
            </a:endParaRPr>
          </a:p>
          <a:p>
            <a:pPr marL="800089" lvl="1" indent="-342900">
              <a:buFont typeface="Arial" charset="0"/>
              <a:buChar char="•"/>
            </a:pPr>
            <a:endParaRPr lang="en-US" dirty="0"/>
          </a:p>
        </p:txBody>
      </p:sp>
    </p:spTree>
    <p:extLst>
      <p:ext uri="{BB962C8B-B14F-4D97-AF65-F5344CB8AC3E}">
        <p14:creationId xmlns:p14="http://schemas.microsoft.com/office/powerpoint/2010/main" val="742345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212441" cy="4672584"/>
          </a:xfrm>
        </p:spPr>
        <p:txBody>
          <a:bodyPr/>
          <a:lstStyle/>
          <a:p>
            <a:r>
              <a:rPr lang="en-US" sz="2400" dirty="0" smtClean="0"/>
              <a:t>Training data is expensive</a:t>
            </a:r>
          </a:p>
          <a:p>
            <a:pPr marL="800089" lvl="1" indent="-342900">
              <a:buFont typeface="Arial" charset="0"/>
              <a:buChar char="•"/>
            </a:pPr>
            <a:r>
              <a:rPr lang="en-US" sz="2400" dirty="0"/>
              <a:t>	</a:t>
            </a:r>
            <a:r>
              <a:rPr lang="en-US" sz="2400" dirty="0" smtClean="0"/>
              <a:t>annotation of images is resource intensive (cost of experts, time)</a:t>
            </a:r>
          </a:p>
          <a:p>
            <a:pPr marL="800089" lvl="1" indent="-342900">
              <a:buFont typeface="Arial" charset="0"/>
              <a:buChar char="•"/>
            </a:pPr>
            <a:r>
              <a:rPr lang="en-US" sz="2400" dirty="0"/>
              <a:t>	</a:t>
            </a:r>
            <a:r>
              <a:rPr lang="en-US" sz="2400" dirty="0" smtClean="0"/>
              <a:t>semi-supervised approach can augment training data using </a:t>
            </a:r>
            <a:r>
              <a:rPr lang="en-US" sz="2400" dirty="0" err="1" smtClean="0"/>
              <a:t>unlabelled</a:t>
            </a:r>
            <a:r>
              <a:rPr lang="en-US" sz="2400" dirty="0" smtClean="0"/>
              <a:t> images</a:t>
            </a:r>
          </a:p>
          <a:p>
            <a:pPr lvl="1"/>
            <a:endParaRPr lang="en-US" sz="2400" dirty="0" smtClean="0"/>
          </a:p>
          <a:p>
            <a:r>
              <a:rPr lang="en-US" sz="2400" dirty="0"/>
              <a:t>Training data </a:t>
            </a:r>
            <a:r>
              <a:rPr lang="en-US" sz="2400" dirty="0" smtClean="0"/>
              <a:t>may be imperfect</a:t>
            </a:r>
            <a:endParaRPr lang="en-US" sz="2400" dirty="0"/>
          </a:p>
          <a:p>
            <a:pPr marL="800089" lvl="1" indent="-342900">
              <a:buFont typeface="Arial" charset="0"/>
              <a:buChar char="•"/>
            </a:pPr>
            <a:r>
              <a:rPr lang="en-US" sz="2400" dirty="0"/>
              <a:t>	</a:t>
            </a:r>
            <a:r>
              <a:rPr lang="en-US" sz="2400" dirty="0" smtClean="0"/>
              <a:t>wrongly labelled—using ICD-10 as labelled diagnosis could introduce bias</a:t>
            </a:r>
          </a:p>
          <a:p>
            <a:pPr marL="800089" lvl="1" indent="-342900">
              <a:buFont typeface="Arial" charset="0"/>
              <a:buChar char="•"/>
            </a:pPr>
            <a:r>
              <a:rPr lang="en-US" sz="2400" dirty="0"/>
              <a:t>	</a:t>
            </a:r>
            <a:r>
              <a:rPr lang="en-US" sz="2400" dirty="0" smtClean="0"/>
              <a:t>may not include all necessary components of EHR </a:t>
            </a:r>
            <a:r>
              <a:rPr lang="mr-IN" sz="2400" dirty="0" smtClean="0"/>
              <a:t>–</a:t>
            </a:r>
            <a:r>
              <a:rPr lang="en-US" sz="2400" dirty="0" smtClean="0"/>
              <a:t>interoperability, labs, imaging may not be included to confirm diagnosis</a:t>
            </a:r>
            <a:endParaRPr lang="en-US" sz="2400" dirty="0"/>
          </a:p>
          <a:p>
            <a:pPr lvl="1"/>
            <a:endParaRPr lang="en-US" sz="2400" dirty="0"/>
          </a:p>
        </p:txBody>
      </p:sp>
      <p:sp>
        <p:nvSpPr>
          <p:cNvPr id="3" name="Title 2"/>
          <p:cNvSpPr>
            <a:spLocks noGrp="1"/>
          </p:cNvSpPr>
          <p:nvPr>
            <p:ph type="title"/>
          </p:nvPr>
        </p:nvSpPr>
        <p:spPr/>
        <p:txBody>
          <a:bodyPr>
            <a:normAutofit fontScale="90000"/>
          </a:bodyPr>
          <a:lstStyle/>
          <a:p>
            <a:r>
              <a:rPr lang="en-US" dirty="0" smtClean="0"/>
              <a:t>Issues with using EHR data for Supervised Learning (Classification)</a:t>
            </a:r>
            <a:endParaRPr lang="en-US" dirty="0"/>
          </a:p>
        </p:txBody>
      </p:sp>
    </p:spTree>
    <p:extLst>
      <p:ext uri="{BB962C8B-B14F-4D97-AF65-F5344CB8AC3E}">
        <p14:creationId xmlns:p14="http://schemas.microsoft.com/office/powerpoint/2010/main" val="1413183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9" y="2185416"/>
            <a:ext cx="4399436" cy="3732425"/>
          </a:xfrm>
        </p:spPr>
        <p:txBody>
          <a:bodyPr/>
          <a:lstStyle/>
          <a:p>
            <a:r>
              <a:rPr lang="en-US" dirty="0" smtClean="0"/>
              <a:t>Internal nodes correspond to features</a:t>
            </a:r>
          </a:p>
          <a:p>
            <a:r>
              <a:rPr lang="en-US" dirty="0" smtClean="0"/>
              <a:t>Leafs correspond to classification outcome</a:t>
            </a:r>
          </a:p>
          <a:p>
            <a:r>
              <a:rPr lang="en-US" dirty="0" smtClean="0"/>
              <a:t>Edges denote assignment</a:t>
            </a:r>
          </a:p>
          <a:p>
            <a:r>
              <a:rPr lang="en-US" dirty="0" smtClean="0"/>
              <a:t>Continuous variables have to be discretized/</a:t>
            </a:r>
            <a:r>
              <a:rPr lang="en-US" dirty="0" err="1" smtClean="0"/>
              <a:t>thresholded</a:t>
            </a:r>
            <a:endParaRPr lang="en-US" dirty="0" smtClean="0"/>
          </a:p>
          <a:p>
            <a:endParaRPr lang="en-US" dirty="0"/>
          </a:p>
        </p:txBody>
      </p:sp>
      <p:sp>
        <p:nvSpPr>
          <p:cNvPr id="3" name="Title 2"/>
          <p:cNvSpPr>
            <a:spLocks noGrp="1"/>
          </p:cNvSpPr>
          <p:nvPr>
            <p:ph type="title"/>
          </p:nvPr>
        </p:nvSpPr>
        <p:spPr/>
        <p:txBody>
          <a:bodyPr/>
          <a:lstStyle/>
          <a:p>
            <a:r>
              <a:rPr lang="en-US" dirty="0" smtClean="0"/>
              <a:t>Decision Trees</a:t>
            </a:r>
            <a:endParaRPr lang="en-US" dirty="0"/>
          </a:p>
        </p:txBody>
      </p:sp>
      <p:pic>
        <p:nvPicPr>
          <p:cNvPr id="4" name="Picture 3"/>
          <p:cNvPicPr>
            <a:picLocks noChangeAspect="1"/>
          </p:cNvPicPr>
          <p:nvPr/>
        </p:nvPicPr>
        <p:blipFill>
          <a:blip r:embed="rId2"/>
          <a:stretch>
            <a:fillRect/>
          </a:stretch>
        </p:blipFill>
        <p:spPr>
          <a:xfrm>
            <a:off x="5181600" y="1189404"/>
            <a:ext cx="5685692" cy="4994722"/>
          </a:xfrm>
          <a:prstGeom prst="rect">
            <a:avLst/>
          </a:prstGeom>
        </p:spPr>
      </p:pic>
    </p:spTree>
    <p:extLst>
      <p:ext uri="{BB962C8B-B14F-4D97-AF65-F5344CB8AC3E}">
        <p14:creationId xmlns:p14="http://schemas.microsoft.com/office/powerpoint/2010/main" val="521547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515600" cy="3732425"/>
          </a:xfrm>
        </p:spPr>
        <p:txBody>
          <a:bodyPr/>
          <a:lstStyle/>
          <a:p>
            <a:r>
              <a:rPr lang="en-US" sz="2400" dirty="0" smtClean="0"/>
              <a:t>Looking </a:t>
            </a:r>
            <a:r>
              <a:rPr lang="en-US" sz="2400" dirty="0"/>
              <a:t>for a good criteria for selecting the best </a:t>
            </a:r>
            <a:r>
              <a:rPr lang="en-US" sz="2400" dirty="0" smtClean="0"/>
              <a:t>feature </a:t>
            </a:r>
            <a:r>
              <a:rPr lang="en-US" sz="2400" dirty="0"/>
              <a:t>for a node split </a:t>
            </a:r>
            <a:endParaRPr lang="en-US" sz="2400" dirty="0" smtClean="0"/>
          </a:p>
          <a:p>
            <a:endParaRPr lang="en-US" sz="2400" dirty="0" smtClean="0"/>
          </a:p>
          <a:p>
            <a:r>
              <a:rPr lang="en-US" sz="2400" b="1" dirty="0" smtClean="0">
                <a:solidFill>
                  <a:srgbClr val="00C7B1"/>
                </a:solidFill>
              </a:rPr>
              <a:t>Entropy: </a:t>
            </a:r>
            <a:r>
              <a:rPr lang="en-US" sz="2400" dirty="0" smtClean="0"/>
              <a:t>Quantifies </a:t>
            </a:r>
            <a:r>
              <a:rPr lang="en-US" sz="2400" dirty="0"/>
              <a:t>the amount of uncertainty associated with a specific probability distribution </a:t>
            </a:r>
          </a:p>
          <a:p>
            <a:r>
              <a:rPr lang="en-US" sz="2400" dirty="0"/>
              <a:t>The higher the entropy, the less confident we are in the outcome </a:t>
            </a:r>
            <a:endParaRPr lang="en-US" sz="2400" dirty="0" smtClean="0"/>
          </a:p>
          <a:p>
            <a:r>
              <a:rPr lang="en-US" sz="2400" b="1" dirty="0" smtClean="0">
                <a:solidFill>
                  <a:srgbClr val="00C7B1"/>
                </a:solidFill>
              </a:rPr>
              <a:t>Information Gain: </a:t>
            </a:r>
            <a:r>
              <a:rPr lang="en-US" sz="2400" dirty="0" smtClean="0"/>
              <a:t>How </a:t>
            </a:r>
            <a:r>
              <a:rPr lang="en-US" sz="2400" dirty="0"/>
              <a:t>much do we gain (in terms of reduction in entropy) from knowing one of the </a:t>
            </a:r>
            <a:r>
              <a:rPr lang="en-US" sz="2400" dirty="0" smtClean="0"/>
              <a:t>features</a:t>
            </a:r>
          </a:p>
          <a:p>
            <a:endParaRPr lang="en-US" sz="2400" dirty="0"/>
          </a:p>
          <a:p>
            <a:r>
              <a:rPr lang="en-US" sz="2400" dirty="0" smtClean="0"/>
              <a:t>Finding the Best feature </a:t>
            </a:r>
            <a:r>
              <a:rPr lang="en-US" sz="2400" dirty="0"/>
              <a:t>will return the </a:t>
            </a:r>
            <a:r>
              <a:rPr lang="en-US" sz="2400" dirty="0" smtClean="0"/>
              <a:t>feature </a:t>
            </a:r>
            <a:r>
              <a:rPr lang="en-US" sz="2400" dirty="0"/>
              <a:t>that maximizes the information gain at each node </a:t>
            </a:r>
          </a:p>
          <a:p>
            <a:pPr marL="50800" indent="0">
              <a:buNone/>
            </a:pPr>
            <a:r>
              <a:rPr lang="en-US" sz="2400" dirty="0" smtClean="0"/>
              <a:t> </a:t>
            </a:r>
          </a:p>
          <a:p>
            <a:endParaRPr lang="en-US" sz="2400" dirty="0"/>
          </a:p>
          <a:p>
            <a:pPr marL="50800" indent="0">
              <a:buNone/>
            </a:pPr>
            <a:endParaRPr lang="en-US" sz="2400" dirty="0" smtClean="0"/>
          </a:p>
          <a:p>
            <a:endParaRPr lang="en-US" sz="2400" dirty="0"/>
          </a:p>
        </p:txBody>
      </p:sp>
      <p:sp>
        <p:nvSpPr>
          <p:cNvPr id="3" name="Title 2"/>
          <p:cNvSpPr>
            <a:spLocks noGrp="1"/>
          </p:cNvSpPr>
          <p:nvPr>
            <p:ph type="title"/>
          </p:nvPr>
        </p:nvSpPr>
        <p:spPr/>
        <p:txBody>
          <a:bodyPr/>
          <a:lstStyle/>
          <a:p>
            <a:r>
              <a:rPr lang="en-US" dirty="0" smtClean="0"/>
              <a:t>Best features?	</a:t>
            </a:r>
            <a:endParaRPr lang="en-US" dirty="0"/>
          </a:p>
        </p:txBody>
      </p:sp>
    </p:spTree>
    <p:extLst>
      <p:ext uri="{BB962C8B-B14F-4D97-AF65-F5344CB8AC3E}">
        <p14:creationId xmlns:p14="http://schemas.microsoft.com/office/powerpoint/2010/main" val="1237522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a:lnSpc>
                <a:spcPct val="100000"/>
              </a:lnSpc>
            </a:pPr>
            <a:r>
              <a:rPr lang="en-US" sz="2800" dirty="0" smtClean="0"/>
              <a:t>Algorithm runs out of features</a:t>
            </a:r>
          </a:p>
          <a:p>
            <a:pPr>
              <a:lnSpc>
                <a:spcPct val="100000"/>
              </a:lnSpc>
            </a:pPr>
            <a:r>
              <a:rPr lang="en-US" sz="2800" dirty="0"/>
              <a:t>This is dangerous: For datasets with many (non relevant) attributes the algorithm will continue to split nodes </a:t>
            </a:r>
          </a:p>
          <a:p>
            <a:pPr>
              <a:lnSpc>
                <a:spcPct val="100000"/>
              </a:lnSpc>
            </a:pPr>
            <a:r>
              <a:rPr lang="en-US" sz="2800" dirty="0"/>
              <a:t>This will lead to </a:t>
            </a:r>
            <a:r>
              <a:rPr lang="en-US" sz="2800" b="1" dirty="0" err="1">
                <a:solidFill>
                  <a:srgbClr val="00C7B1"/>
                </a:solidFill>
              </a:rPr>
              <a:t>overfitting</a:t>
            </a:r>
            <a:r>
              <a:rPr lang="en-US" sz="2800" b="1" dirty="0">
                <a:solidFill>
                  <a:srgbClr val="00C7B1"/>
                </a:solidFill>
              </a:rPr>
              <a:t>! </a:t>
            </a:r>
            <a:endParaRPr lang="en-US" sz="2800" b="1" dirty="0" smtClean="0">
              <a:solidFill>
                <a:srgbClr val="00C7B1"/>
              </a:solidFill>
            </a:endParaRPr>
          </a:p>
          <a:p>
            <a:endParaRPr lang="en-US" b="1" dirty="0">
              <a:solidFill>
                <a:srgbClr val="00C7B1"/>
              </a:solidFill>
            </a:endParaRPr>
          </a:p>
        </p:txBody>
      </p:sp>
      <p:sp>
        <p:nvSpPr>
          <p:cNvPr id="3" name="Title 2"/>
          <p:cNvSpPr>
            <a:spLocks noGrp="1"/>
          </p:cNvSpPr>
          <p:nvPr>
            <p:ph type="title"/>
          </p:nvPr>
        </p:nvSpPr>
        <p:spPr/>
        <p:txBody>
          <a:bodyPr/>
          <a:lstStyle/>
          <a:p>
            <a:r>
              <a:rPr lang="en-US" dirty="0" smtClean="0"/>
              <a:t>Decision Trees: Drawback	</a:t>
            </a:r>
            <a:endParaRPr lang="en-US" dirty="0"/>
          </a:p>
        </p:txBody>
      </p:sp>
    </p:spTree>
    <p:extLst>
      <p:ext uri="{BB962C8B-B14F-4D97-AF65-F5344CB8AC3E}">
        <p14:creationId xmlns:p14="http://schemas.microsoft.com/office/powerpoint/2010/main" val="620611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647064" y="6409277"/>
            <a:ext cx="9678987" cy="435604"/>
          </a:xfrm>
        </p:spPr>
        <p:txBody>
          <a:bodyPr/>
          <a:lstStyle/>
          <a:p>
            <a:pPr marL="285750" indent="-285750">
              <a:buFont typeface="Arial" charset="0"/>
              <a:buChar char="•"/>
            </a:pPr>
            <a:r>
              <a:rPr lang="en-US" b="0" dirty="0">
                <a:solidFill>
                  <a:schemeClr val="tx1"/>
                </a:solidFill>
              </a:rPr>
              <a:t>MIT research: http://</a:t>
            </a:r>
            <a:r>
              <a:rPr lang="en-US" b="0" dirty="0" err="1">
                <a:solidFill>
                  <a:schemeClr val="tx1"/>
                </a:solidFill>
              </a:rPr>
              <a:t>clinicalml.org</a:t>
            </a:r>
            <a:r>
              <a:rPr lang="en-US" b="0" dirty="0">
                <a:solidFill>
                  <a:schemeClr val="tx1"/>
                </a:solidFill>
              </a:rPr>
              <a:t>/</a:t>
            </a:r>
            <a:r>
              <a:rPr lang="en-US" b="0" dirty="0" err="1">
                <a:solidFill>
                  <a:schemeClr val="tx1"/>
                </a:solidFill>
              </a:rPr>
              <a:t>research.html</a:t>
            </a:r>
            <a:endParaRPr lang="en-US" b="0" dirty="0">
              <a:solidFill>
                <a:schemeClr val="tx1"/>
              </a:solidFill>
            </a:endParaRPr>
          </a:p>
        </p:txBody>
      </p:sp>
      <p:sp>
        <p:nvSpPr>
          <p:cNvPr id="4" name="Rectangle 3"/>
          <p:cNvSpPr/>
          <p:nvPr/>
        </p:nvSpPr>
        <p:spPr>
          <a:xfrm>
            <a:off x="6768790" y="3735659"/>
            <a:ext cx="1929161" cy="1293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6768790" y="3066585"/>
            <a:ext cx="0" cy="214103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222380" y="5029200"/>
            <a:ext cx="2966225"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45766" y="5419493"/>
            <a:ext cx="2453268" cy="369332"/>
          </a:xfrm>
          <a:prstGeom prst="rect">
            <a:avLst/>
          </a:prstGeom>
          <a:noFill/>
        </p:spPr>
        <p:txBody>
          <a:bodyPr wrap="square" rtlCol="0">
            <a:spAutoFit/>
          </a:bodyPr>
          <a:lstStyle/>
          <a:p>
            <a:r>
              <a:rPr lang="en-US" dirty="0" smtClean="0"/>
              <a:t>0		10</a:t>
            </a:r>
            <a:endParaRPr lang="en-US" dirty="0"/>
          </a:p>
        </p:txBody>
      </p:sp>
      <p:sp>
        <p:nvSpPr>
          <p:cNvPr id="10" name="TextBox 9"/>
          <p:cNvSpPr txBox="1"/>
          <p:nvPr/>
        </p:nvSpPr>
        <p:spPr>
          <a:xfrm>
            <a:off x="5647064" y="3557240"/>
            <a:ext cx="1150631" cy="369332"/>
          </a:xfrm>
          <a:prstGeom prst="rect">
            <a:avLst/>
          </a:prstGeom>
          <a:noFill/>
        </p:spPr>
        <p:txBody>
          <a:bodyPr wrap="square" rtlCol="0">
            <a:spAutoFit/>
          </a:bodyPr>
          <a:lstStyle/>
          <a:p>
            <a:r>
              <a:rPr lang="en-US" smtClean="0"/>
              <a:t>f(x)=1/10</a:t>
            </a:r>
            <a:endParaRPr lang="en-US"/>
          </a:p>
        </p:txBody>
      </p:sp>
      <p:pic>
        <p:nvPicPr>
          <p:cNvPr id="5" name="Picture 4"/>
          <p:cNvPicPr>
            <a:picLocks noChangeAspect="1"/>
          </p:cNvPicPr>
          <p:nvPr/>
        </p:nvPicPr>
        <p:blipFill>
          <a:blip r:embed="rId2"/>
          <a:stretch>
            <a:fillRect/>
          </a:stretch>
        </p:blipFill>
        <p:spPr>
          <a:xfrm>
            <a:off x="1353219" y="1098546"/>
            <a:ext cx="8979823" cy="5274225"/>
          </a:xfrm>
          <a:prstGeom prst="rect">
            <a:avLst/>
          </a:prstGeom>
        </p:spPr>
      </p:pic>
    </p:spTree>
    <p:extLst>
      <p:ext uri="{BB962C8B-B14F-4D97-AF65-F5344CB8AC3E}">
        <p14:creationId xmlns:p14="http://schemas.microsoft.com/office/powerpoint/2010/main" val="7649015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sz="2400" dirty="0" smtClean="0"/>
              <a:t>Split data into train and test set</a:t>
            </a:r>
          </a:p>
          <a:p>
            <a:r>
              <a:rPr lang="en-US" sz="2400" dirty="0"/>
              <a:t>Build tree using training </a:t>
            </a:r>
            <a:r>
              <a:rPr lang="en-US" sz="2400" dirty="0" smtClean="0"/>
              <a:t>set</a:t>
            </a:r>
          </a:p>
          <a:p>
            <a:pPr marL="50800" indent="0">
              <a:buNone/>
            </a:pPr>
            <a:r>
              <a:rPr lang="en-US" sz="2400" dirty="0" smtClean="0"/>
              <a:t>- </a:t>
            </a:r>
            <a:r>
              <a:rPr lang="en-US" sz="2400" dirty="0"/>
              <a:t>For all internal nodes (starting at the root) </a:t>
            </a:r>
          </a:p>
          <a:p>
            <a:pPr marL="50800" indent="0">
              <a:buNone/>
            </a:pPr>
            <a:r>
              <a:rPr lang="en-US" sz="2400" dirty="0" smtClean="0"/>
              <a:t>- Remove </a:t>
            </a:r>
            <a:r>
              <a:rPr lang="en-US" sz="2400" dirty="0"/>
              <a:t>sub tree rooted at </a:t>
            </a:r>
            <a:r>
              <a:rPr lang="en-US" sz="2400" dirty="0" smtClean="0"/>
              <a:t>node</a:t>
            </a:r>
          </a:p>
          <a:p>
            <a:pPr marL="50800" indent="0">
              <a:buNone/>
            </a:pPr>
            <a:r>
              <a:rPr lang="en-US" sz="2400" dirty="0" smtClean="0"/>
              <a:t>- </a:t>
            </a:r>
            <a:r>
              <a:rPr lang="en-US" sz="2400" dirty="0"/>
              <a:t>assign class to be the most common among training set - check test data error </a:t>
            </a:r>
          </a:p>
          <a:p>
            <a:pPr marL="50800" indent="0">
              <a:buNone/>
            </a:pPr>
            <a:r>
              <a:rPr lang="en-US" sz="2400" dirty="0"/>
              <a:t>- if error is lower, keep change </a:t>
            </a:r>
          </a:p>
          <a:p>
            <a:pPr marL="50800" indent="0">
              <a:buNone/>
            </a:pPr>
            <a:r>
              <a:rPr lang="en-US" sz="2400" dirty="0"/>
              <a:t>- otherwise restore </a:t>
            </a:r>
            <a:r>
              <a:rPr lang="en-US" sz="2400" dirty="0" err="1"/>
              <a:t>subtree</a:t>
            </a:r>
            <a:r>
              <a:rPr lang="en-US" sz="2400" dirty="0"/>
              <a:t>, repeat for all nodes in </a:t>
            </a:r>
            <a:r>
              <a:rPr lang="en-US" sz="2400" dirty="0" err="1"/>
              <a:t>subtree</a:t>
            </a:r>
            <a:r>
              <a:rPr lang="en-US" sz="2400" dirty="0"/>
              <a:t> </a:t>
            </a:r>
          </a:p>
          <a:p>
            <a:endParaRPr lang="en-US" dirty="0"/>
          </a:p>
        </p:txBody>
      </p:sp>
      <p:sp>
        <p:nvSpPr>
          <p:cNvPr id="3" name="Title 2"/>
          <p:cNvSpPr>
            <a:spLocks noGrp="1"/>
          </p:cNvSpPr>
          <p:nvPr>
            <p:ph type="title"/>
          </p:nvPr>
        </p:nvSpPr>
        <p:spPr>
          <a:xfrm>
            <a:off x="566928" y="1061554"/>
            <a:ext cx="10515600" cy="868430"/>
          </a:xfrm>
        </p:spPr>
        <p:txBody>
          <a:bodyPr/>
          <a:lstStyle/>
          <a:p>
            <a:r>
              <a:rPr lang="en-US" dirty="0" smtClean="0"/>
              <a:t>Avoiding </a:t>
            </a:r>
            <a:r>
              <a:rPr lang="en-US" dirty="0" err="1" smtClean="0"/>
              <a:t>overfitting</a:t>
            </a:r>
            <a:r>
              <a:rPr lang="en-US" dirty="0" smtClean="0"/>
              <a:t>: Tree pruning</a:t>
            </a:r>
            <a:endParaRPr lang="en-US" dirty="0"/>
          </a:p>
        </p:txBody>
      </p:sp>
    </p:spTree>
    <p:extLst>
      <p:ext uri="{BB962C8B-B14F-4D97-AF65-F5344CB8AC3E}">
        <p14:creationId xmlns:p14="http://schemas.microsoft.com/office/powerpoint/2010/main" val="902405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10044365" cy="3732425"/>
          </a:xfrm>
        </p:spPr>
        <p:txBody>
          <a:bodyPr/>
          <a:lstStyle/>
          <a:p>
            <a:r>
              <a:rPr lang="en-US" sz="2400" dirty="0" smtClean="0"/>
              <a:t>Collection of decision trees</a:t>
            </a:r>
          </a:p>
          <a:p>
            <a:r>
              <a:rPr lang="en-US" sz="2400" dirty="0"/>
              <a:t>For each tree we select a subset of the </a:t>
            </a:r>
            <a:r>
              <a:rPr lang="en-US" sz="2400" dirty="0" smtClean="0"/>
              <a:t>features and </a:t>
            </a:r>
            <a:r>
              <a:rPr lang="en-US" sz="2400" dirty="0"/>
              <a:t>build </a:t>
            </a:r>
            <a:r>
              <a:rPr lang="en-US" sz="2400" dirty="0" smtClean="0"/>
              <a:t>the tree </a:t>
            </a:r>
            <a:r>
              <a:rPr lang="en-US" sz="2400" dirty="0"/>
              <a:t>using just these </a:t>
            </a:r>
            <a:r>
              <a:rPr lang="en-US" sz="2400" dirty="0" smtClean="0"/>
              <a:t>features</a:t>
            </a:r>
          </a:p>
          <a:p>
            <a:r>
              <a:rPr lang="en-US" sz="2400" dirty="0"/>
              <a:t>An input sample is classified using majority voting </a:t>
            </a:r>
          </a:p>
          <a:p>
            <a:endParaRPr lang="en-US" dirty="0"/>
          </a:p>
          <a:p>
            <a:endParaRPr lang="en-US" dirty="0"/>
          </a:p>
        </p:txBody>
      </p:sp>
      <p:sp>
        <p:nvSpPr>
          <p:cNvPr id="3" name="Title 2"/>
          <p:cNvSpPr>
            <a:spLocks noGrp="1"/>
          </p:cNvSpPr>
          <p:nvPr>
            <p:ph type="title"/>
          </p:nvPr>
        </p:nvSpPr>
        <p:spPr/>
        <p:txBody>
          <a:bodyPr/>
          <a:lstStyle/>
          <a:p>
            <a:r>
              <a:rPr lang="en-US" dirty="0" smtClean="0"/>
              <a:t>Random Forest: Ensemble Methods</a:t>
            </a:r>
            <a:endParaRPr lang="en-US" dirty="0"/>
          </a:p>
        </p:txBody>
      </p:sp>
    </p:spTree>
    <p:extLst>
      <p:ext uri="{BB962C8B-B14F-4D97-AF65-F5344CB8AC3E}">
        <p14:creationId xmlns:p14="http://schemas.microsoft.com/office/powerpoint/2010/main" val="84689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85000" lnSpcReduction="10000"/>
          </a:bodyPr>
          <a:lstStyle/>
          <a:p>
            <a:pPr marL="457200" indent="-457200">
              <a:lnSpc>
                <a:spcPct val="100000"/>
              </a:lnSpc>
              <a:buFont typeface="Arial" charset="0"/>
              <a:buChar char="•"/>
            </a:pPr>
            <a:r>
              <a:rPr lang="en-US" sz="3200" b="0" dirty="0" smtClean="0">
                <a:solidFill>
                  <a:schemeClr val="tx1"/>
                </a:solidFill>
              </a:rPr>
              <a:t>Classification of medical images</a:t>
            </a:r>
          </a:p>
          <a:p>
            <a:pPr marL="457200" indent="-457200">
              <a:lnSpc>
                <a:spcPct val="100000"/>
              </a:lnSpc>
              <a:buFont typeface="Arial" charset="0"/>
              <a:buChar char="•"/>
            </a:pPr>
            <a:endParaRPr lang="en-US" sz="3200" b="0" dirty="0" smtClean="0">
              <a:solidFill>
                <a:schemeClr val="tx1"/>
              </a:solidFill>
            </a:endParaRPr>
          </a:p>
          <a:p>
            <a:pPr marL="285750" indent="-285750">
              <a:lnSpc>
                <a:spcPct val="100000"/>
              </a:lnSpc>
              <a:buFont typeface="Arial" charset="0"/>
              <a:buChar char="•"/>
            </a:pPr>
            <a:r>
              <a:rPr lang="en-US" sz="3200" b="0" dirty="0" err="1" smtClean="0">
                <a:solidFill>
                  <a:schemeClr val="tx1"/>
                </a:solidFill>
              </a:rPr>
              <a:t>Phenotyping</a:t>
            </a:r>
            <a:r>
              <a:rPr lang="en-US" sz="3200" b="0" dirty="0" smtClean="0">
                <a:solidFill>
                  <a:schemeClr val="tx1"/>
                </a:solidFill>
              </a:rPr>
              <a:t>: Identifying a patient in a cohort (patient could be a candidate for a clinical trial, they may benefit from a different treatment regime based on other patients like them)</a:t>
            </a:r>
          </a:p>
          <a:p>
            <a:pPr marL="285750" indent="-285750">
              <a:lnSpc>
                <a:spcPct val="100000"/>
              </a:lnSpc>
              <a:buFont typeface="Arial" charset="0"/>
              <a:buChar char="•"/>
            </a:pPr>
            <a:endParaRPr lang="en-US" sz="3200" b="0" dirty="0" smtClean="0">
              <a:solidFill>
                <a:schemeClr val="tx1"/>
              </a:solidFill>
            </a:endParaRPr>
          </a:p>
          <a:p>
            <a:pPr marL="285750" indent="-285750">
              <a:lnSpc>
                <a:spcPct val="100000"/>
              </a:lnSpc>
              <a:buFont typeface="Arial" charset="0"/>
              <a:buChar char="•"/>
            </a:pPr>
            <a:r>
              <a:rPr lang="en-US" sz="3200" b="0" dirty="0" smtClean="0">
                <a:solidFill>
                  <a:schemeClr val="tx1"/>
                </a:solidFill>
              </a:rPr>
              <a:t>Diagnostic testing: outcome </a:t>
            </a:r>
            <a:r>
              <a:rPr lang="en-US" sz="3200" b="0" dirty="0">
                <a:solidFill>
                  <a:schemeClr val="tx1"/>
                </a:solidFill>
              </a:rPr>
              <a:t>prediction for future diagnosis, mortality, length of stay, etc.</a:t>
            </a:r>
          </a:p>
          <a:p>
            <a:pPr marL="285750" indent="-285750">
              <a:lnSpc>
                <a:spcPct val="100000"/>
              </a:lnSpc>
              <a:buFont typeface="Arial" charset="0"/>
              <a:buChar char="•"/>
            </a:pPr>
            <a:endParaRPr lang="en-US" sz="3200" b="0" dirty="0" smtClean="0">
              <a:solidFill>
                <a:schemeClr val="tx1"/>
              </a:solidFill>
            </a:endParaRPr>
          </a:p>
          <a:p>
            <a:pPr marL="285750" indent="-285750">
              <a:buFont typeface="Arial" charset="0"/>
              <a:buChar char="•"/>
            </a:pPr>
            <a:endParaRPr lang="en-US" sz="3200" b="0" dirty="0" smtClean="0">
              <a:solidFill>
                <a:schemeClr val="tx1"/>
              </a:solidFill>
            </a:endParaRPr>
          </a:p>
          <a:p>
            <a:pPr marL="285750" indent="-285750">
              <a:buFont typeface="Arial" charset="0"/>
              <a:buChar char="•"/>
            </a:pPr>
            <a:endParaRPr lang="en-US" b="0" dirty="0" smtClean="0">
              <a:solidFill>
                <a:schemeClr val="tx1"/>
              </a:solidFill>
            </a:endParaRPr>
          </a:p>
          <a:p>
            <a:pPr marL="285750" indent="-285750">
              <a:buFont typeface="Arial" charset="0"/>
              <a:buChar char="•"/>
            </a:pPr>
            <a:endParaRPr lang="en-US" b="0" dirty="0" smtClean="0"/>
          </a:p>
          <a:p>
            <a:endParaRPr lang="en-US" dirty="0"/>
          </a:p>
        </p:txBody>
      </p:sp>
      <p:sp>
        <p:nvSpPr>
          <p:cNvPr id="3" name="Title 2"/>
          <p:cNvSpPr>
            <a:spLocks noGrp="1"/>
          </p:cNvSpPr>
          <p:nvPr>
            <p:ph type="title"/>
          </p:nvPr>
        </p:nvSpPr>
        <p:spPr/>
        <p:txBody>
          <a:bodyPr/>
          <a:lstStyle/>
          <a:p>
            <a:r>
              <a:rPr lang="en-US" dirty="0" smtClean="0"/>
              <a:t>Areas Machine Learning Has Been Beneficial:</a:t>
            </a:r>
            <a:endParaRPr lang="en-US" dirty="0"/>
          </a:p>
        </p:txBody>
      </p:sp>
    </p:spTree>
    <p:extLst>
      <p:ext uri="{BB962C8B-B14F-4D97-AF65-F5344CB8AC3E}">
        <p14:creationId xmlns:p14="http://schemas.microsoft.com/office/powerpoint/2010/main" val="1712405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0" y="0"/>
            <a:ext cx="8181066" cy="868430"/>
          </a:xfrm>
        </p:spPr>
        <p:txBody>
          <a:bodyPr/>
          <a:lstStyle/>
          <a:p>
            <a:r>
              <a:rPr lang="en-US" dirty="0" smtClean="0"/>
              <a:t>Medical Image Classification</a:t>
            </a:r>
            <a:endParaRPr lang="en-US" dirty="0"/>
          </a:p>
        </p:txBody>
      </p:sp>
      <p:pic>
        <p:nvPicPr>
          <p:cNvPr id="6" name="Picture 5"/>
          <p:cNvPicPr>
            <a:picLocks noChangeAspect="1"/>
          </p:cNvPicPr>
          <p:nvPr/>
        </p:nvPicPr>
        <p:blipFill>
          <a:blip r:embed="rId3"/>
          <a:stretch>
            <a:fillRect/>
          </a:stretch>
        </p:blipFill>
        <p:spPr>
          <a:xfrm>
            <a:off x="550055" y="1142999"/>
            <a:ext cx="5143785" cy="5096246"/>
          </a:xfrm>
          <a:prstGeom prst="rect">
            <a:avLst/>
          </a:prstGeom>
        </p:spPr>
      </p:pic>
      <p:pic>
        <p:nvPicPr>
          <p:cNvPr id="7" name="Picture 6"/>
          <p:cNvPicPr>
            <a:picLocks noChangeAspect="1"/>
          </p:cNvPicPr>
          <p:nvPr/>
        </p:nvPicPr>
        <p:blipFill>
          <a:blip r:embed="rId4"/>
          <a:stretch>
            <a:fillRect/>
          </a:stretch>
        </p:blipFill>
        <p:spPr>
          <a:xfrm>
            <a:off x="5693840" y="1814969"/>
            <a:ext cx="6300170" cy="3752307"/>
          </a:xfrm>
          <a:prstGeom prst="rect">
            <a:avLst/>
          </a:prstGeom>
        </p:spPr>
      </p:pic>
      <p:sp>
        <p:nvSpPr>
          <p:cNvPr id="8" name="Rectangle 7"/>
          <p:cNvSpPr/>
          <p:nvPr/>
        </p:nvSpPr>
        <p:spPr>
          <a:xfrm>
            <a:off x="550055" y="6239245"/>
            <a:ext cx="11239785" cy="523220"/>
          </a:xfrm>
          <a:prstGeom prst="rect">
            <a:avLst/>
          </a:prstGeom>
        </p:spPr>
        <p:txBody>
          <a:bodyPr wrap="square">
            <a:spAutoFit/>
          </a:bodyPr>
          <a:lstStyle/>
          <a:p>
            <a:r>
              <a:rPr lang="en-US" sz="1400" dirty="0" err="1">
                <a:solidFill>
                  <a:srgbClr val="222222"/>
                </a:solidFill>
                <a:latin typeface="Arial" charset="0"/>
              </a:rPr>
              <a:t>Litjens</a:t>
            </a:r>
            <a:r>
              <a:rPr lang="en-US" sz="1400" dirty="0">
                <a:solidFill>
                  <a:srgbClr val="222222"/>
                </a:solidFill>
                <a:latin typeface="Arial" charset="0"/>
              </a:rPr>
              <a:t> G, </a:t>
            </a:r>
            <a:r>
              <a:rPr lang="en-US" sz="1400" dirty="0" err="1">
                <a:solidFill>
                  <a:srgbClr val="222222"/>
                </a:solidFill>
                <a:latin typeface="Arial" charset="0"/>
              </a:rPr>
              <a:t>Kooi</a:t>
            </a:r>
            <a:r>
              <a:rPr lang="en-US" sz="1400" dirty="0">
                <a:solidFill>
                  <a:srgbClr val="222222"/>
                </a:solidFill>
                <a:latin typeface="Arial" charset="0"/>
              </a:rPr>
              <a:t> T, </a:t>
            </a:r>
            <a:r>
              <a:rPr lang="en-US" sz="1400" dirty="0" err="1">
                <a:solidFill>
                  <a:srgbClr val="222222"/>
                </a:solidFill>
                <a:latin typeface="Arial" charset="0"/>
              </a:rPr>
              <a:t>Bejnordi</a:t>
            </a:r>
            <a:r>
              <a:rPr lang="en-US" sz="1400" dirty="0">
                <a:solidFill>
                  <a:srgbClr val="222222"/>
                </a:solidFill>
                <a:latin typeface="Arial" charset="0"/>
              </a:rPr>
              <a:t> BE, </a:t>
            </a:r>
            <a:r>
              <a:rPr lang="en-US" sz="1400" dirty="0" err="1">
                <a:solidFill>
                  <a:srgbClr val="222222"/>
                </a:solidFill>
                <a:latin typeface="Arial" charset="0"/>
              </a:rPr>
              <a:t>Setio</a:t>
            </a:r>
            <a:r>
              <a:rPr lang="en-US" sz="1400" dirty="0">
                <a:solidFill>
                  <a:srgbClr val="222222"/>
                </a:solidFill>
                <a:latin typeface="Arial" charset="0"/>
              </a:rPr>
              <a:t> AA, </a:t>
            </a:r>
            <a:r>
              <a:rPr lang="en-US" sz="1400" dirty="0" err="1">
                <a:solidFill>
                  <a:srgbClr val="222222"/>
                </a:solidFill>
                <a:latin typeface="Arial" charset="0"/>
              </a:rPr>
              <a:t>Ciompi</a:t>
            </a:r>
            <a:r>
              <a:rPr lang="en-US" sz="1400" dirty="0">
                <a:solidFill>
                  <a:srgbClr val="222222"/>
                </a:solidFill>
                <a:latin typeface="Arial" charset="0"/>
              </a:rPr>
              <a:t> F, </a:t>
            </a:r>
            <a:r>
              <a:rPr lang="en-US" sz="1400" dirty="0" err="1">
                <a:solidFill>
                  <a:srgbClr val="222222"/>
                </a:solidFill>
                <a:latin typeface="Arial" charset="0"/>
              </a:rPr>
              <a:t>Ghafoorian</a:t>
            </a:r>
            <a:r>
              <a:rPr lang="en-US" sz="1400" dirty="0">
                <a:solidFill>
                  <a:srgbClr val="222222"/>
                </a:solidFill>
                <a:latin typeface="Arial" charset="0"/>
              </a:rPr>
              <a:t> M, van der </a:t>
            </a:r>
            <a:r>
              <a:rPr lang="en-US" sz="1400" dirty="0" err="1">
                <a:solidFill>
                  <a:srgbClr val="222222"/>
                </a:solidFill>
                <a:latin typeface="Arial" charset="0"/>
              </a:rPr>
              <a:t>Laak</a:t>
            </a:r>
            <a:r>
              <a:rPr lang="en-US" sz="1400" dirty="0">
                <a:solidFill>
                  <a:srgbClr val="222222"/>
                </a:solidFill>
                <a:latin typeface="Arial" charset="0"/>
              </a:rPr>
              <a:t> JA, van </a:t>
            </a:r>
            <a:r>
              <a:rPr lang="en-US" sz="1400" dirty="0" err="1">
                <a:solidFill>
                  <a:srgbClr val="222222"/>
                </a:solidFill>
                <a:latin typeface="Arial" charset="0"/>
              </a:rPr>
              <a:t>Ginneken</a:t>
            </a:r>
            <a:r>
              <a:rPr lang="en-US" sz="1400" dirty="0">
                <a:solidFill>
                  <a:srgbClr val="222222"/>
                </a:solidFill>
                <a:latin typeface="Arial" charset="0"/>
              </a:rPr>
              <a:t> B, Sánchez CI. A survey on deep learning in medical image analysis. Medical image analysis. 2017 Dec 1;42:60-88.</a:t>
            </a:r>
            <a:endParaRPr lang="en-US" sz="1400" dirty="0"/>
          </a:p>
        </p:txBody>
      </p:sp>
    </p:spTree>
    <p:extLst>
      <p:ext uri="{BB962C8B-B14F-4D97-AF65-F5344CB8AC3E}">
        <p14:creationId xmlns:p14="http://schemas.microsoft.com/office/powerpoint/2010/main" val="535270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8215" y="1547446"/>
            <a:ext cx="5081954" cy="5170646"/>
          </a:xfrm>
          <a:prstGeom prst="rect">
            <a:avLst/>
          </a:prstGeom>
          <a:noFill/>
        </p:spPr>
        <p:txBody>
          <a:bodyPr wrap="square" rtlCol="0">
            <a:spAutoFit/>
          </a:bodyPr>
          <a:lstStyle/>
          <a:p>
            <a:pPr marL="342900" indent="-342900">
              <a:buAutoNum type="alphaLcParenR"/>
            </a:pPr>
            <a:r>
              <a:rPr lang="en-US" sz="2400" dirty="0" smtClean="0"/>
              <a:t>Benign tubules (red) are organized and similar</a:t>
            </a:r>
          </a:p>
          <a:p>
            <a:pPr marL="342900" indent="-342900">
              <a:buAutoNum type="alphaLcParenR"/>
            </a:pPr>
            <a:r>
              <a:rPr lang="en-US" sz="2400" dirty="0" smtClean="0"/>
              <a:t>Deep Learning can provide clear boundaries (Green= higher likelihood that a pixel belongs to the tubule class)</a:t>
            </a:r>
          </a:p>
          <a:p>
            <a:pPr marL="342900" indent="-342900">
              <a:buAutoNum type="alphaLcParenR"/>
            </a:pPr>
            <a:r>
              <a:rPr lang="en-US" sz="2400" dirty="0" smtClean="0"/>
              <a:t>Malignant tubules (red) variance is large</a:t>
            </a:r>
          </a:p>
          <a:p>
            <a:pPr marL="342900" indent="-342900">
              <a:buAutoNum type="alphaLcParenR"/>
            </a:pPr>
            <a:r>
              <a:rPr lang="en-US" sz="2400" dirty="0" smtClean="0"/>
              <a:t>Deep Learning is able to identify large portion of associated pixels, but provides incorrect labeling in situations where traditional structures are not present</a:t>
            </a:r>
          </a:p>
          <a:p>
            <a:endParaRPr lang="en-US" dirty="0"/>
          </a:p>
        </p:txBody>
      </p:sp>
      <p:pic>
        <p:nvPicPr>
          <p:cNvPr id="6" name="Picture 5"/>
          <p:cNvPicPr>
            <a:picLocks noChangeAspect="1"/>
          </p:cNvPicPr>
          <p:nvPr/>
        </p:nvPicPr>
        <p:blipFill>
          <a:blip r:embed="rId2"/>
          <a:stretch>
            <a:fillRect/>
          </a:stretch>
        </p:blipFill>
        <p:spPr>
          <a:xfrm>
            <a:off x="5750169" y="1371600"/>
            <a:ext cx="5593046" cy="4062046"/>
          </a:xfrm>
          <a:prstGeom prst="rect">
            <a:avLst/>
          </a:prstGeom>
        </p:spPr>
      </p:pic>
      <p:sp>
        <p:nvSpPr>
          <p:cNvPr id="7" name="Title 2"/>
          <p:cNvSpPr>
            <a:spLocks noGrp="1"/>
          </p:cNvSpPr>
          <p:nvPr>
            <p:ph type="title"/>
          </p:nvPr>
        </p:nvSpPr>
        <p:spPr>
          <a:xfrm>
            <a:off x="5750169" y="-18968"/>
            <a:ext cx="8181066" cy="868430"/>
          </a:xfrm>
        </p:spPr>
        <p:txBody>
          <a:bodyPr/>
          <a:lstStyle/>
          <a:p>
            <a:r>
              <a:rPr lang="en-US" smtClean="0"/>
              <a:t>Image </a:t>
            </a:r>
            <a:r>
              <a:rPr lang="en-US" dirty="0" smtClean="0"/>
              <a:t>Classification</a:t>
            </a:r>
            <a:r>
              <a:rPr lang="en-US" smtClean="0"/>
              <a:t>: Pathology</a:t>
            </a:r>
            <a:endParaRPr lang="en-US" dirty="0"/>
          </a:p>
        </p:txBody>
      </p:sp>
      <p:sp>
        <p:nvSpPr>
          <p:cNvPr id="8" name="Rectangle 7"/>
          <p:cNvSpPr/>
          <p:nvPr/>
        </p:nvSpPr>
        <p:spPr>
          <a:xfrm>
            <a:off x="5498692" y="5887095"/>
            <a:ext cx="6096000" cy="830997"/>
          </a:xfrm>
          <a:prstGeom prst="rect">
            <a:avLst/>
          </a:prstGeom>
        </p:spPr>
        <p:txBody>
          <a:bodyPr>
            <a:spAutoFit/>
          </a:bodyPr>
          <a:lstStyle/>
          <a:p>
            <a:r>
              <a:rPr lang="en-US" sz="1600" dirty="0" err="1">
                <a:solidFill>
                  <a:srgbClr val="222222"/>
                </a:solidFill>
                <a:latin typeface="Arial" charset="0"/>
              </a:rPr>
              <a:t>Janowczyk</a:t>
            </a:r>
            <a:r>
              <a:rPr lang="en-US" sz="1600" dirty="0">
                <a:solidFill>
                  <a:srgbClr val="222222"/>
                </a:solidFill>
                <a:latin typeface="Arial" charset="0"/>
              </a:rPr>
              <a:t> A, </a:t>
            </a:r>
            <a:r>
              <a:rPr lang="en-US" sz="1600" dirty="0" err="1">
                <a:solidFill>
                  <a:srgbClr val="222222"/>
                </a:solidFill>
                <a:latin typeface="Arial" charset="0"/>
              </a:rPr>
              <a:t>Madabhushi</a:t>
            </a:r>
            <a:r>
              <a:rPr lang="en-US" sz="1600" dirty="0">
                <a:solidFill>
                  <a:srgbClr val="222222"/>
                </a:solidFill>
                <a:latin typeface="Arial" charset="0"/>
              </a:rPr>
              <a:t> A. Deep learning for digital pathology image analysis: A comprehensive tutorial with selected use cases. Journal of pathology informatics. 2016;7.</a:t>
            </a:r>
            <a:endParaRPr lang="en-US" sz="1600" dirty="0"/>
          </a:p>
        </p:txBody>
      </p:sp>
    </p:spTree>
    <p:extLst>
      <p:ext uri="{BB962C8B-B14F-4D97-AF65-F5344CB8AC3E}">
        <p14:creationId xmlns:p14="http://schemas.microsoft.com/office/powerpoint/2010/main" val="1854461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9559" y="175846"/>
            <a:ext cx="4585364" cy="692584"/>
          </a:xfrm>
        </p:spPr>
        <p:txBody>
          <a:bodyPr/>
          <a:lstStyle/>
          <a:p>
            <a:r>
              <a:rPr lang="en-US" smtClean="0"/>
              <a:t>Cohort Identification</a:t>
            </a:r>
            <a:endParaRPr lang="en-US"/>
          </a:p>
        </p:txBody>
      </p:sp>
      <p:pic>
        <p:nvPicPr>
          <p:cNvPr id="4" name="Picture 3"/>
          <p:cNvPicPr>
            <a:picLocks noChangeAspect="1"/>
          </p:cNvPicPr>
          <p:nvPr/>
        </p:nvPicPr>
        <p:blipFill>
          <a:blip r:embed="rId2"/>
          <a:stretch>
            <a:fillRect/>
          </a:stretch>
        </p:blipFill>
        <p:spPr>
          <a:xfrm>
            <a:off x="488461" y="1740877"/>
            <a:ext cx="9886462" cy="4448908"/>
          </a:xfrm>
          <a:prstGeom prst="rect">
            <a:avLst/>
          </a:prstGeom>
        </p:spPr>
      </p:pic>
    </p:spTree>
    <p:extLst>
      <p:ext uri="{BB962C8B-B14F-4D97-AF65-F5344CB8AC3E}">
        <p14:creationId xmlns:p14="http://schemas.microsoft.com/office/powerpoint/2010/main" val="26842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9559" y="175846"/>
            <a:ext cx="4585364" cy="692584"/>
          </a:xfrm>
        </p:spPr>
        <p:txBody>
          <a:bodyPr/>
          <a:lstStyle/>
          <a:p>
            <a:r>
              <a:rPr lang="en-US" smtClean="0"/>
              <a:t>Cohort Identification</a:t>
            </a:r>
            <a:endParaRPr lang="en-US"/>
          </a:p>
        </p:txBody>
      </p:sp>
      <p:sp>
        <p:nvSpPr>
          <p:cNvPr id="5" name="Rectangle 4"/>
          <p:cNvSpPr/>
          <p:nvPr/>
        </p:nvSpPr>
        <p:spPr>
          <a:xfrm>
            <a:off x="633046" y="4710390"/>
            <a:ext cx="9741877" cy="1200329"/>
          </a:xfrm>
          <a:prstGeom prst="rect">
            <a:avLst/>
          </a:prstGeom>
        </p:spPr>
        <p:txBody>
          <a:bodyPr wrap="square">
            <a:spAutoFit/>
          </a:bodyPr>
          <a:lstStyle/>
          <a:p>
            <a:r>
              <a:rPr lang="en-US" sz="2400" dirty="0" smtClean="0">
                <a:solidFill>
                  <a:srgbClr val="333333"/>
                </a:solidFill>
                <a:latin typeface="arial" charset="0"/>
              </a:rPr>
              <a:t>They </a:t>
            </a:r>
            <a:r>
              <a:rPr lang="en-US" sz="2400" dirty="0">
                <a:solidFill>
                  <a:srgbClr val="333333"/>
                </a:solidFill>
                <a:latin typeface="arial" charset="0"/>
              </a:rPr>
              <a:t>show that CNNs outperform concept extraction based methods in almost all of the tasks, with an improvement in F1-score of up to 26 and up to 7 percentage points in area under the ROC curve (AUC).</a:t>
            </a:r>
            <a:endParaRPr lang="en-US" sz="2400" dirty="0"/>
          </a:p>
        </p:txBody>
      </p:sp>
      <p:pic>
        <p:nvPicPr>
          <p:cNvPr id="6" name="Picture 5"/>
          <p:cNvPicPr>
            <a:picLocks noChangeAspect="1"/>
          </p:cNvPicPr>
          <p:nvPr/>
        </p:nvPicPr>
        <p:blipFill>
          <a:blip r:embed="rId2"/>
          <a:stretch>
            <a:fillRect/>
          </a:stretch>
        </p:blipFill>
        <p:spPr>
          <a:xfrm>
            <a:off x="389792" y="1324015"/>
            <a:ext cx="11623431" cy="2930790"/>
          </a:xfrm>
          <a:prstGeom prst="rect">
            <a:avLst/>
          </a:prstGeom>
        </p:spPr>
      </p:pic>
    </p:spTree>
    <p:extLst>
      <p:ext uri="{BB962C8B-B14F-4D97-AF65-F5344CB8AC3E}">
        <p14:creationId xmlns:p14="http://schemas.microsoft.com/office/powerpoint/2010/main" val="5266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endParaRPr lang="en-US" dirty="0" smtClean="0"/>
          </a:p>
          <a:p>
            <a:r>
              <a:rPr lang="en-US" b="1" dirty="0"/>
              <a:t>Statistics draws population inferences from a </a:t>
            </a:r>
            <a:r>
              <a:rPr lang="en-US" b="1" dirty="0" smtClean="0"/>
              <a:t>sample</a:t>
            </a:r>
          </a:p>
          <a:p>
            <a:r>
              <a:rPr lang="en-US" b="1" dirty="0"/>
              <a:t>M</a:t>
            </a:r>
            <a:r>
              <a:rPr lang="en-US" b="1" dirty="0" smtClean="0"/>
              <a:t>achine </a:t>
            </a:r>
            <a:r>
              <a:rPr lang="en-US" b="1" dirty="0"/>
              <a:t>learning finds generalizable predictive </a:t>
            </a:r>
            <a:r>
              <a:rPr lang="en-US" b="1" dirty="0" smtClean="0"/>
              <a:t>patterns</a:t>
            </a:r>
          </a:p>
          <a:p>
            <a:r>
              <a:rPr lang="en-US" b="1" dirty="0" smtClean="0"/>
              <a:t>Statistics: long data—tons of subjects</a:t>
            </a:r>
          </a:p>
          <a:p>
            <a:r>
              <a:rPr lang="en-US" b="1" dirty="0" smtClean="0"/>
              <a:t>Machine Learning: wide data</a:t>
            </a:r>
            <a:r>
              <a:rPr lang="mr-IN" b="1" dirty="0" smtClean="0"/>
              <a:t>–</a:t>
            </a:r>
            <a:r>
              <a:rPr lang="en-US" b="1" dirty="0" smtClean="0"/>
              <a:t> tons of features</a:t>
            </a:r>
            <a:endParaRPr lang="en-US" dirty="0"/>
          </a:p>
          <a:p>
            <a:endParaRPr lang="en-US" dirty="0"/>
          </a:p>
        </p:txBody>
      </p:sp>
      <p:sp>
        <p:nvSpPr>
          <p:cNvPr id="3" name="Title 2"/>
          <p:cNvSpPr>
            <a:spLocks noGrp="1"/>
          </p:cNvSpPr>
          <p:nvPr>
            <p:ph type="title"/>
          </p:nvPr>
        </p:nvSpPr>
        <p:spPr>
          <a:xfrm>
            <a:off x="566928" y="1189736"/>
            <a:ext cx="10515600" cy="868430"/>
          </a:xfrm>
        </p:spPr>
        <p:txBody>
          <a:bodyPr/>
          <a:lstStyle/>
          <a:p>
            <a:r>
              <a:rPr lang="en-US" dirty="0" smtClean="0"/>
              <a:t>Statistics versus Machine Learning</a:t>
            </a:r>
            <a:endParaRPr lang="en-US" dirty="0"/>
          </a:p>
        </p:txBody>
      </p:sp>
      <p:sp>
        <p:nvSpPr>
          <p:cNvPr id="4" name="Rectangle 3"/>
          <p:cNvSpPr/>
          <p:nvPr/>
        </p:nvSpPr>
        <p:spPr>
          <a:xfrm>
            <a:off x="5404111" y="6165334"/>
            <a:ext cx="4660378" cy="369332"/>
          </a:xfrm>
          <a:prstGeom prst="rect">
            <a:avLst/>
          </a:prstGeom>
        </p:spPr>
        <p:txBody>
          <a:bodyPr wrap="none">
            <a:spAutoFit/>
          </a:bodyPr>
          <a:lstStyle/>
          <a:p>
            <a:r>
              <a:rPr lang="en-US" dirty="0"/>
              <a:t>https://</a:t>
            </a:r>
            <a:r>
              <a:rPr lang="en-US" dirty="0" err="1"/>
              <a:t>www.nature.com</a:t>
            </a:r>
            <a:r>
              <a:rPr lang="en-US" dirty="0"/>
              <a:t>/articles/nmeth.4642</a:t>
            </a:r>
          </a:p>
        </p:txBody>
      </p:sp>
    </p:spTree>
    <p:extLst>
      <p:ext uri="{BB962C8B-B14F-4D97-AF65-F5344CB8AC3E}">
        <p14:creationId xmlns:p14="http://schemas.microsoft.com/office/powerpoint/2010/main" val="193558943"/>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22177</TotalTime>
  <Words>1299</Words>
  <Application>Microsoft Macintosh PowerPoint</Application>
  <PresentationFormat>Widescreen</PresentationFormat>
  <Paragraphs>171</Paragraphs>
  <Slides>31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 Unicode MS</vt:lpstr>
      <vt:lpstr>Cambria Math</vt:lpstr>
      <vt:lpstr>Georgia</vt:lpstr>
      <vt:lpstr>LucidaGrande</vt:lpstr>
      <vt:lpstr>Arial</vt:lpstr>
      <vt:lpstr>Arial</vt:lpstr>
      <vt:lpstr>UB Powerpoint Template</vt:lpstr>
      <vt:lpstr>Machine Learning in Biomedical Informatics BMI507 Spring 2019 </vt:lpstr>
      <vt:lpstr>Review</vt:lpstr>
      <vt:lpstr>PowerPoint Presentation</vt:lpstr>
      <vt:lpstr>Areas Machine Learning Has Been Beneficial:</vt:lpstr>
      <vt:lpstr>Medical Image Classification</vt:lpstr>
      <vt:lpstr>Image Classification: Pathology</vt:lpstr>
      <vt:lpstr>Cohort Identification</vt:lpstr>
      <vt:lpstr>Cohort Identification</vt:lpstr>
      <vt:lpstr>Statistics versus Machine Learning</vt:lpstr>
      <vt:lpstr>Types of Machine Learning</vt:lpstr>
      <vt:lpstr>PowerPoint Presentation</vt:lpstr>
      <vt:lpstr>PowerPoint Presentation</vt:lpstr>
      <vt:lpstr>PowerPoint Presentation</vt:lpstr>
      <vt:lpstr>Types of Machine Learning</vt:lpstr>
      <vt:lpstr>Classifiers: Assigning observation to a category</vt:lpstr>
      <vt:lpstr>Classifiers: Assigning observation to a category</vt:lpstr>
      <vt:lpstr>Background on Machine Learning </vt:lpstr>
      <vt:lpstr>Machine learning algorithms:</vt:lpstr>
      <vt:lpstr>Optimization</vt:lpstr>
      <vt:lpstr>What is overfitting?</vt:lpstr>
      <vt:lpstr>Interpretability: What is it?</vt:lpstr>
      <vt:lpstr>Interpretability: Visualization and Exploratory Analysis</vt:lpstr>
      <vt:lpstr>Clinical Decision Support: Working with EHR data</vt:lpstr>
      <vt:lpstr>Complexities of Electronic Health Record Data</vt:lpstr>
      <vt:lpstr>Complexities of Electronic Health Record Data</vt:lpstr>
      <vt:lpstr>Issues with using EHR data for Supervised Learning (Classification)</vt:lpstr>
      <vt:lpstr>Decision Trees</vt:lpstr>
      <vt:lpstr>Best features? </vt:lpstr>
      <vt:lpstr>Decision Trees: Drawback </vt:lpstr>
      <vt:lpstr>Avoiding overfitting: Tree pruning</vt:lpstr>
      <vt:lpstr>Random Forest: Ensemble Methods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399</cp:revision>
  <cp:lastPrinted>2016-07-18T17:32:49Z</cp:lastPrinted>
  <dcterms:created xsi:type="dcterms:W3CDTF">2016-06-28T14:05:07Z</dcterms:created>
  <dcterms:modified xsi:type="dcterms:W3CDTF">2019-02-13T17:59:14Z</dcterms:modified>
  <cp:category/>
</cp:coreProperties>
</file>